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  <p:sldMasterId id="2147483672" r:id="rId2"/>
  </p:sldMasterIdLst>
  <p:notesMasterIdLst>
    <p:notesMasterId r:id="rId17"/>
  </p:notesMasterIdLst>
  <p:sldIdLst>
    <p:sldId id="256" r:id="rId3"/>
    <p:sldId id="678" r:id="rId4"/>
    <p:sldId id="679" r:id="rId5"/>
    <p:sldId id="674" r:id="rId6"/>
    <p:sldId id="681" r:id="rId7"/>
    <p:sldId id="683" r:id="rId8"/>
    <p:sldId id="684" r:id="rId9"/>
    <p:sldId id="686" r:id="rId10"/>
    <p:sldId id="687" r:id="rId11"/>
    <p:sldId id="688" r:id="rId12"/>
    <p:sldId id="690" r:id="rId13"/>
    <p:sldId id="691" r:id="rId14"/>
    <p:sldId id="692" r:id="rId15"/>
    <p:sldId id="671" r:id="rId16"/>
  </p:sldIdLst>
  <p:sldSz cx="12192000" cy="6858000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25A2283D-CC59-4B6A-9B5D-66B821826FCA}">
          <p14:sldIdLst>
            <p14:sldId id="256"/>
            <p14:sldId id="678"/>
            <p14:sldId id="679"/>
            <p14:sldId id="674"/>
            <p14:sldId id="681"/>
            <p14:sldId id="683"/>
            <p14:sldId id="684"/>
            <p14:sldId id="686"/>
            <p14:sldId id="687"/>
            <p14:sldId id="688"/>
            <p14:sldId id="690"/>
            <p14:sldId id="691"/>
            <p14:sldId id="692"/>
            <p14:sldId id="671"/>
          </p14:sldIdLst>
        </p14:section>
        <p14:section name="Anhang" id="{34E9EC2E-01A4-42C4-A617-1D6957C6DDD2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7BD9"/>
    <a:srgbClr val="C00000"/>
    <a:srgbClr val="22228B"/>
    <a:srgbClr val="FF3300"/>
    <a:srgbClr val="CC00CC"/>
    <a:srgbClr val="00CC98"/>
    <a:srgbClr val="B3AA69"/>
    <a:srgbClr val="FF8F50"/>
    <a:srgbClr val="A6332A"/>
    <a:srgbClr val="BFB7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99" autoAdjust="0"/>
    <p:restoredTop sz="90263" autoAdjust="0"/>
  </p:normalViewPr>
  <p:slideViewPr>
    <p:cSldViewPr>
      <p:cViewPr varScale="1">
        <p:scale>
          <a:sx n="143" d="100"/>
          <a:sy n="143" d="100"/>
        </p:scale>
        <p:origin x="59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Klicken Sie, um die Formate des Vorlagentextes zu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CEFEDAD-9416-4B9A-85D5-18F2374F4514}" type="slidenum">
              <a:rPr lang="de-DE" altLang="de-DE"/>
              <a:pPr/>
              <a:t>‹Nr.›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Zielzeit 20 Minuten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EFEDAD-9416-4B9A-85D5-18F2374F4514}" type="slidenum">
              <a:rPr lang="de-DE" altLang="de-DE" smtClean="0"/>
              <a:pPr/>
              <a:t>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947992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Bei der Ankerherstellung sieht man nichts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EFEDAD-9416-4B9A-85D5-18F2374F4514}" type="slidenum">
              <a:rPr lang="de-DE" altLang="de-DE" smtClean="0"/>
              <a:pPr/>
              <a:t>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125931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Beschränkungen können </a:t>
            </a:r>
            <a:r>
              <a:rPr lang="de-DE" dirty="0" err="1"/>
              <a:t>aprioi</a:t>
            </a:r>
            <a:r>
              <a:rPr lang="de-DE" dirty="0"/>
              <a:t> oder </a:t>
            </a:r>
            <a:r>
              <a:rPr lang="de-DE" dirty="0" err="1"/>
              <a:t>aposterio</a:t>
            </a:r>
            <a:r>
              <a:rPr lang="de-DE" dirty="0"/>
              <a:t> sein. Z.B. Bemessung nach der Anpassung der Ankerlänge erneut durchführen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EFEDAD-9416-4B9A-85D5-18F2374F4514}" type="slidenum">
              <a:rPr lang="de-DE" altLang="de-DE" smtClean="0"/>
              <a:pPr/>
              <a:t>10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111883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1027"/>
          <p:cNvSpPr>
            <a:spLocks noGrp="1" noChangeArrowheads="1"/>
          </p:cNvSpPr>
          <p:nvPr>
            <p:ph type="ctrTitle"/>
          </p:nvPr>
        </p:nvSpPr>
        <p:spPr>
          <a:xfrm>
            <a:off x="914400" y="2133600"/>
            <a:ext cx="10363200" cy="914400"/>
          </a:xfrm>
        </p:spPr>
        <p:txBody>
          <a:bodyPr/>
          <a:lstStyle>
            <a:lvl1pPr>
              <a:defRPr>
                <a:solidFill>
                  <a:srgbClr val="A50034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de-DE" noProof="0" dirty="0"/>
              <a:t>Titelmasterformat durch Klicken bearbeiten</a:t>
            </a:r>
          </a:p>
        </p:txBody>
      </p:sp>
      <p:sp>
        <p:nvSpPr>
          <p:cNvPr id="5124" name="Rectangle 1028"/>
          <p:cNvSpPr>
            <a:spLocks noGrp="1" noChangeArrowheads="1"/>
          </p:cNvSpPr>
          <p:nvPr>
            <p:ph type="subTitle" idx="1"/>
          </p:nvPr>
        </p:nvSpPr>
        <p:spPr>
          <a:xfrm>
            <a:off x="914400" y="3200400"/>
            <a:ext cx="10363200" cy="2667000"/>
          </a:xfrm>
        </p:spPr>
        <p:txBody>
          <a:bodyPr/>
          <a:lstStyle>
            <a:lvl1pPr marL="0" indent="0">
              <a:buFont typeface="Wingdings" pitchFamily="2" charset="2"/>
              <a:buNone/>
              <a:defRPr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de-DE" noProof="0" dirty="0"/>
              <a:t>Formatvorlage des Untertitelmasters durch Klicken bearbeiten</a:t>
            </a:r>
          </a:p>
        </p:txBody>
      </p:sp>
      <p:sp>
        <p:nvSpPr>
          <p:cNvPr id="6" name="Rectangle 1033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324600"/>
            <a:ext cx="2607733" cy="4572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de-DE" dirty="0"/>
              <a:t>Stand: 12.08.2019	</a:t>
            </a:r>
          </a:p>
        </p:txBody>
      </p:sp>
      <p:sp>
        <p:nvSpPr>
          <p:cNvPr id="7" name="Rectangle 103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>
                <a:solidFill>
                  <a:srgbClr val="A50034"/>
                </a:solidFill>
              </a:defRPr>
            </a:lvl1pPr>
          </a:lstStyle>
          <a:p>
            <a:pPr>
              <a:defRPr/>
            </a:pPr>
            <a:r>
              <a:rPr lang="de-DE" dirty="0"/>
              <a:t>Professur für Geotechnik</a:t>
            </a:r>
          </a:p>
        </p:txBody>
      </p:sp>
      <p:sp>
        <p:nvSpPr>
          <p:cNvPr id="8" name="Rectangle 103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A50034"/>
                </a:solidFill>
              </a:defRPr>
            </a:lvl1pPr>
          </a:lstStyle>
          <a:p>
            <a:fld id="{D7026626-98EB-4BEE-941E-A734A2B1E250}" type="slidenum">
              <a:rPr lang="de-DE" altLang="de-DE" smtClean="0"/>
              <a:pPr/>
              <a:t>‹Nr.›</a:t>
            </a:fld>
            <a:endParaRPr lang="de-DE" alt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F4D5117-A571-47A4-B8EE-6B9172C3C1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4352" y="711950"/>
            <a:ext cx="1838536" cy="1320988"/>
          </a:xfrm>
          <a:prstGeom prst="rect">
            <a:avLst/>
          </a:prstGeom>
        </p:spPr>
      </p:pic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D7377F42-8D51-482A-A0F5-998BD420B51F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1453489" cy="0"/>
          </a:xfrm>
          <a:prstGeom prst="line">
            <a:avLst/>
          </a:prstGeom>
          <a:ln w="38100">
            <a:gradFill flip="none" rotWithShape="1">
              <a:gsLst>
                <a:gs pos="53000">
                  <a:srgbClr val="C50042"/>
                </a:gs>
                <a:gs pos="0">
                  <a:srgbClr val="A50034"/>
                </a:gs>
                <a:gs pos="100000">
                  <a:schemeClr val="bg1"/>
                </a:gs>
              </a:gsLst>
              <a:lin ang="0" scaled="1"/>
              <a:tileRect/>
            </a:gradFill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532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324600"/>
            <a:ext cx="2607733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Stand: 12.08.2019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r>
              <a:rPr lang="de-DE" dirty="0"/>
              <a:t>Professur für Geotechnik</a:t>
            </a:r>
          </a:p>
          <a:p>
            <a:pPr>
              <a:defRPr/>
            </a:pPr>
            <a:endParaRPr lang="de-DE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2946EA7-FBA9-49F1-8898-4783D8FD4411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40917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686800" y="609600"/>
            <a:ext cx="2590800" cy="53340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914400" y="609600"/>
            <a:ext cx="7569200" cy="5334000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324600"/>
            <a:ext cx="2607733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Stand: 12.08.2019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r>
              <a:rPr lang="de-DE" dirty="0"/>
              <a:t>Professur für Geotechnik</a:t>
            </a:r>
          </a:p>
          <a:p>
            <a:pPr>
              <a:defRPr/>
            </a:pPr>
            <a:endParaRPr lang="de-DE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C0F931-3ACE-4688-BB78-7B86349C5A6E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735831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1027"/>
          <p:cNvSpPr>
            <a:spLocks noGrp="1" noChangeArrowheads="1"/>
          </p:cNvSpPr>
          <p:nvPr>
            <p:ph type="ctrTitle"/>
          </p:nvPr>
        </p:nvSpPr>
        <p:spPr>
          <a:xfrm>
            <a:off x="914400" y="2133600"/>
            <a:ext cx="10363200" cy="914400"/>
          </a:xfrm>
        </p:spPr>
        <p:txBody>
          <a:bodyPr/>
          <a:lstStyle>
            <a:lvl1pPr>
              <a:defRPr>
                <a:solidFill>
                  <a:srgbClr val="A50034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de-DE" noProof="0" dirty="0"/>
              <a:t>Titelmasterformat durch Klicken bearbeiten</a:t>
            </a:r>
          </a:p>
        </p:txBody>
      </p:sp>
      <p:sp>
        <p:nvSpPr>
          <p:cNvPr id="5124" name="Rectangle 1028"/>
          <p:cNvSpPr>
            <a:spLocks noGrp="1" noChangeArrowheads="1"/>
          </p:cNvSpPr>
          <p:nvPr>
            <p:ph type="subTitle" idx="1"/>
          </p:nvPr>
        </p:nvSpPr>
        <p:spPr>
          <a:xfrm>
            <a:off x="914400" y="3200400"/>
            <a:ext cx="10363200" cy="2667000"/>
          </a:xfrm>
        </p:spPr>
        <p:txBody>
          <a:bodyPr/>
          <a:lstStyle>
            <a:lvl1pPr marL="0" indent="0">
              <a:buFont typeface="Wingdings" pitchFamily="2" charset="2"/>
              <a:buNone/>
              <a:defRPr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de-DE" noProof="0" dirty="0"/>
              <a:t>Formatvorlage des Untertitelmasters durch Klicken bearbeiten</a:t>
            </a:r>
          </a:p>
        </p:txBody>
      </p:sp>
      <p:sp>
        <p:nvSpPr>
          <p:cNvPr id="6" name="Rectangle 1033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324600"/>
            <a:ext cx="2607733" cy="4572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de-DE" dirty="0"/>
              <a:t>Stand: 12.08.2019	</a:t>
            </a:r>
          </a:p>
        </p:txBody>
      </p:sp>
      <p:sp>
        <p:nvSpPr>
          <p:cNvPr id="7" name="Rectangle 1034"/>
          <p:cNvSpPr>
            <a:spLocks noGrp="1" noChangeArrowheads="1"/>
          </p:cNvSpPr>
          <p:nvPr>
            <p:ph type="ftr" sz="quarter" idx="11"/>
          </p:nvPr>
        </p:nvSpPr>
        <p:spPr>
          <a:xfrm>
            <a:off x="3725333" y="6324600"/>
            <a:ext cx="4470400" cy="457200"/>
          </a:xfrm>
          <a:prstGeom prst="rect">
            <a:avLst/>
          </a:prstGeom>
        </p:spPr>
        <p:txBody>
          <a:bodyPr/>
          <a:lstStyle>
            <a:lvl1pPr>
              <a:defRPr smtClean="0">
                <a:solidFill>
                  <a:srgbClr val="A50034"/>
                </a:solidFill>
              </a:defRPr>
            </a:lvl1pPr>
          </a:lstStyle>
          <a:p>
            <a:pPr>
              <a:defRPr/>
            </a:pPr>
            <a:r>
              <a:rPr lang="de-DE" dirty="0"/>
              <a:t>Professur für Geotechnik</a:t>
            </a:r>
          </a:p>
        </p:txBody>
      </p:sp>
      <p:sp>
        <p:nvSpPr>
          <p:cNvPr id="8" name="Rectangle 1035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403167" y="6324600"/>
            <a:ext cx="2942167" cy="4572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A50034"/>
                </a:solidFill>
              </a:defRPr>
            </a:lvl1pPr>
          </a:lstStyle>
          <a:p>
            <a:fld id="{D7026626-98EB-4BEE-941E-A734A2B1E250}" type="slidenum">
              <a:rPr lang="de-DE" altLang="de-DE" smtClean="0"/>
              <a:pPr/>
              <a:t>‹Nr.›</a:t>
            </a:fld>
            <a:endParaRPr lang="de-DE" alt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F4D5117-A571-47A4-B8EE-6B9172C3C1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4352" y="711950"/>
            <a:ext cx="1838536" cy="1320988"/>
          </a:xfrm>
          <a:prstGeom prst="rect">
            <a:avLst/>
          </a:prstGeom>
        </p:spPr>
      </p:pic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D7377F42-8D51-482A-A0F5-998BD420B51F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1453489" cy="0"/>
          </a:xfrm>
          <a:prstGeom prst="line">
            <a:avLst/>
          </a:prstGeom>
          <a:ln w="38100">
            <a:gradFill flip="none" rotWithShape="1">
              <a:gsLst>
                <a:gs pos="53000">
                  <a:srgbClr val="C50042"/>
                </a:gs>
                <a:gs pos="0">
                  <a:srgbClr val="A50034"/>
                </a:gs>
                <a:gs pos="100000">
                  <a:schemeClr val="bg1"/>
                </a:gs>
              </a:gsLst>
              <a:lin ang="0" scaled="1"/>
              <a:tileRect/>
            </a:gradFill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3264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324600"/>
            <a:ext cx="2607733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Stand: 12.08.2019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25333" y="6324600"/>
            <a:ext cx="4470400" cy="457200"/>
          </a:xfrm>
          <a:prstGeom prst="rect">
            <a:avLst/>
          </a:prstGeom>
          <a:ln/>
        </p:spPr>
        <p:txBody>
          <a:bodyPr/>
          <a:lstStyle>
            <a:lvl1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r>
              <a:rPr lang="de-DE" dirty="0"/>
              <a:t>Professur für Geotechnik</a:t>
            </a:r>
          </a:p>
          <a:p>
            <a:pPr>
              <a:defRPr/>
            </a:pPr>
            <a:endParaRPr lang="de-DE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403167" y="6324600"/>
            <a:ext cx="2942167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5AFE7DF4-671E-4EEB-8927-88895602E1DA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292507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324600"/>
            <a:ext cx="2607733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Stand: 12.08.2019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25333" y="6324600"/>
            <a:ext cx="4470400" cy="457200"/>
          </a:xfrm>
          <a:prstGeom prst="rect">
            <a:avLst/>
          </a:prstGeom>
          <a:ln/>
        </p:spPr>
        <p:txBody>
          <a:bodyPr/>
          <a:lstStyle>
            <a:lvl1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r>
              <a:rPr lang="de-DE" dirty="0"/>
              <a:t>Professur für Geotechnik</a:t>
            </a:r>
          </a:p>
          <a:p>
            <a:pPr>
              <a:defRPr/>
            </a:pPr>
            <a:endParaRPr lang="de-DE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403167" y="6324600"/>
            <a:ext cx="2942167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40A388DE-613B-49E8-95D2-A60FD59F3EFC}" type="slidenum">
              <a:rPr lang="de-DE" altLang="de-DE"/>
              <a:pPr/>
              <a:t>‹Nr.›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0407281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914400" y="1981200"/>
            <a:ext cx="5080000" cy="3962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080000" cy="3962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324600"/>
            <a:ext cx="2607733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Stand: 12.08.2019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25333" y="6324600"/>
            <a:ext cx="44704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Professur für Geotechnik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403167" y="6324600"/>
            <a:ext cx="2942167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69A0F907-BFE7-465A-8304-0F3F1FC92B01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9363569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324600"/>
            <a:ext cx="2607733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Stand: 12.08.2019</a:t>
            </a: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25333" y="6324600"/>
            <a:ext cx="4470400" cy="457200"/>
          </a:xfrm>
          <a:prstGeom prst="rect">
            <a:avLst/>
          </a:prstGeom>
          <a:ln/>
        </p:spPr>
        <p:txBody>
          <a:bodyPr/>
          <a:lstStyle>
            <a:lvl1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r>
              <a:rPr lang="de-DE" dirty="0"/>
              <a:t>Professur für Geotechnik</a:t>
            </a:r>
          </a:p>
          <a:p>
            <a:pPr>
              <a:defRPr/>
            </a:pPr>
            <a:endParaRPr lang="de-DE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403167" y="6324600"/>
            <a:ext cx="2942167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31FE3699-ADA6-4409-B141-FFF53CEE897C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5001974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324600"/>
            <a:ext cx="2607733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Stand: 12.08.2019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25333" y="6324600"/>
            <a:ext cx="4470400" cy="457200"/>
          </a:xfrm>
          <a:prstGeom prst="rect">
            <a:avLst/>
          </a:prstGeom>
          <a:ln/>
        </p:spPr>
        <p:txBody>
          <a:bodyPr/>
          <a:lstStyle>
            <a:lvl1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r>
              <a:rPr lang="de-DE" dirty="0"/>
              <a:t>Professur für Geotechnik</a:t>
            </a:r>
          </a:p>
          <a:p>
            <a:pPr>
              <a:defRPr/>
            </a:pPr>
            <a:endParaRPr lang="de-DE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403167" y="6324600"/>
            <a:ext cx="2942167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6FE5D95B-02DD-4012-A4AF-2D15FEA4AF96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5862801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32533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324600"/>
            <a:ext cx="2607733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Stand: 12.08.2019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25333" y="6324600"/>
            <a:ext cx="4470400" cy="457200"/>
          </a:xfrm>
          <a:prstGeom prst="rect">
            <a:avLst/>
          </a:prstGeom>
          <a:ln/>
        </p:spPr>
        <p:txBody>
          <a:bodyPr/>
          <a:lstStyle>
            <a:lvl1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r>
              <a:rPr lang="de-DE" dirty="0"/>
              <a:t>Professur für Geotechnik</a:t>
            </a:r>
          </a:p>
          <a:p>
            <a:pPr>
              <a:defRPr/>
            </a:pPr>
            <a:endParaRPr lang="de-DE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403167" y="6324600"/>
            <a:ext cx="2942167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5458175E-1D53-4E9E-86CA-51DD6451A932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92847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07368" y="342900"/>
            <a:ext cx="10363200" cy="1143000"/>
          </a:xfrm>
        </p:spPr>
        <p:txBody>
          <a:bodyPr/>
          <a:lstStyle>
            <a:lvl1pPr>
              <a:defRPr sz="4000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07368" y="1981200"/>
            <a:ext cx="11305256" cy="3962400"/>
          </a:xfrm>
        </p:spPr>
        <p:txBody>
          <a:bodyPr/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AFE7DF4-671E-4EEB-8927-88895602E1DA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2110552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324600"/>
            <a:ext cx="2607733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Stand: 12.08.2019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25333" y="6324600"/>
            <a:ext cx="4470400" cy="457200"/>
          </a:xfrm>
          <a:prstGeom prst="rect">
            <a:avLst/>
          </a:prstGeom>
          <a:ln/>
        </p:spPr>
        <p:txBody>
          <a:bodyPr/>
          <a:lstStyle>
            <a:lvl1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r>
              <a:rPr lang="de-DE" dirty="0"/>
              <a:t>Professur für Geotechnik</a:t>
            </a:r>
          </a:p>
          <a:p>
            <a:pPr>
              <a:defRPr/>
            </a:pPr>
            <a:endParaRPr lang="de-DE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403167" y="6324600"/>
            <a:ext cx="2942167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8FD8B6B7-1BB5-43E1-877A-EEA796A3D1F4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941885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324600"/>
            <a:ext cx="2607733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Stand: 12.08.2019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25333" y="6324600"/>
            <a:ext cx="4470400" cy="457200"/>
          </a:xfrm>
          <a:prstGeom prst="rect">
            <a:avLst/>
          </a:prstGeom>
          <a:ln/>
        </p:spPr>
        <p:txBody>
          <a:bodyPr/>
          <a:lstStyle>
            <a:lvl1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r>
              <a:rPr lang="de-DE" dirty="0"/>
              <a:t>Professur für Geotechnik</a:t>
            </a:r>
          </a:p>
          <a:p>
            <a:pPr>
              <a:defRPr/>
            </a:pPr>
            <a:endParaRPr lang="de-DE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403167" y="6324600"/>
            <a:ext cx="2942167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A2946EA7-FBA9-49F1-8898-4783D8FD4411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5527231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686800" y="609600"/>
            <a:ext cx="2590800" cy="53340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914400" y="609600"/>
            <a:ext cx="7569200" cy="5334000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324600"/>
            <a:ext cx="2607733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Stand: 12.08.2019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25333" y="6324600"/>
            <a:ext cx="4470400" cy="457200"/>
          </a:xfrm>
          <a:prstGeom prst="rect">
            <a:avLst/>
          </a:prstGeom>
          <a:ln/>
        </p:spPr>
        <p:txBody>
          <a:bodyPr/>
          <a:lstStyle>
            <a:lvl1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r>
              <a:rPr lang="de-DE" dirty="0"/>
              <a:t>Professur für Geotechnik</a:t>
            </a:r>
          </a:p>
          <a:p>
            <a:pPr>
              <a:defRPr/>
            </a:pPr>
            <a:endParaRPr lang="de-DE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403167" y="6324600"/>
            <a:ext cx="2942167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B2C0F931-3ACE-4688-BB78-7B86349C5A6E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69709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324600"/>
            <a:ext cx="2607733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Stand: 12.08.2019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r>
              <a:rPr lang="de-DE" dirty="0"/>
              <a:t>Professur für Geotechnik</a:t>
            </a:r>
          </a:p>
          <a:p>
            <a:pPr>
              <a:defRPr/>
            </a:pPr>
            <a:endParaRPr lang="de-DE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0A388DE-613B-49E8-95D2-A60FD59F3EFC}" type="slidenum">
              <a:rPr lang="de-DE" altLang="de-DE"/>
              <a:pPr/>
              <a:t>‹Nr.›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677331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914400" y="1981200"/>
            <a:ext cx="5080000" cy="3962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080000" cy="3962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324600"/>
            <a:ext cx="2607733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Stand: 12.08.2019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Professur für Geotechnik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9A0F907-BFE7-465A-8304-0F3F1FC92B01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959029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324600"/>
            <a:ext cx="2607733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Stand: 12.08.2019</a:t>
            </a: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r>
              <a:rPr lang="de-DE" dirty="0"/>
              <a:t>Professur für Geotechnik</a:t>
            </a:r>
          </a:p>
          <a:p>
            <a:pPr>
              <a:defRPr/>
            </a:pPr>
            <a:endParaRPr lang="de-DE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FE3699-ADA6-4409-B141-FFF53CEE897C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59287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324600"/>
            <a:ext cx="2607733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Stand: 12.08.2019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r>
              <a:rPr lang="de-DE" dirty="0"/>
              <a:t>Professur für Geotechnik</a:t>
            </a:r>
          </a:p>
          <a:p>
            <a:pPr>
              <a:defRPr/>
            </a:pPr>
            <a:endParaRPr lang="de-DE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E5D95B-02DD-4012-A4AF-2D15FEA4AF96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21158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324600"/>
            <a:ext cx="2607733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Stand: 12.08.2019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r>
              <a:rPr lang="de-DE" dirty="0"/>
              <a:t>Professur für Geotechnik</a:t>
            </a:r>
          </a:p>
          <a:p>
            <a:pPr>
              <a:defRPr/>
            </a:pPr>
            <a:endParaRPr lang="de-DE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8B1A5C8-D19E-437D-B334-2BE889A3DE0C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182744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324600"/>
            <a:ext cx="2607733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Stand: 12.08.2019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r>
              <a:rPr lang="de-DE" dirty="0"/>
              <a:t>Professur für Geotechnik</a:t>
            </a:r>
          </a:p>
          <a:p>
            <a:pPr>
              <a:defRPr/>
            </a:pPr>
            <a:endParaRPr lang="de-DE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458175E-1D53-4E9E-86CA-51DD6451A932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941413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324600"/>
            <a:ext cx="2607733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Stand: 12.08.2019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r>
              <a:rPr lang="de-DE" dirty="0"/>
              <a:t>Professur für Geotechnik</a:t>
            </a:r>
          </a:p>
          <a:p>
            <a:pPr>
              <a:defRPr/>
            </a:pPr>
            <a:endParaRPr lang="de-DE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FD8B6B7-1BB5-43E1-877A-EEA796A3D1F4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81737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09600"/>
            <a:ext cx="10363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Klicken Sie, um das Titelformat zu bearbeiten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981200"/>
            <a:ext cx="103632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Klicken Sie, um die Formate des Vorlagentextes zu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725333" y="6324600"/>
            <a:ext cx="4470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1" smtClean="0">
                <a:solidFill>
                  <a:srgbClr val="A50034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defRPr/>
            </a:pPr>
            <a:r>
              <a:rPr lang="de-DE" dirty="0"/>
              <a:t>Professur für Geotechnik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03167" y="6324600"/>
            <a:ext cx="294216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1">
                <a:solidFill>
                  <a:srgbClr val="A50034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D7026626-98EB-4BEE-941E-A734A2B1E250}" type="slidenum">
              <a:rPr lang="de-DE" altLang="de-DE" smtClean="0"/>
              <a:pPr/>
              <a:t>‹Nr.›</a:t>
            </a:fld>
            <a:endParaRPr lang="de-DE" altLang="de-DE" dirty="0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130282B5-EB56-4F8E-82AB-1811AFC4440C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1453489" cy="0"/>
          </a:xfrm>
          <a:prstGeom prst="line">
            <a:avLst/>
          </a:prstGeom>
          <a:ln w="38100">
            <a:gradFill flip="none" rotWithShape="1">
              <a:gsLst>
                <a:gs pos="53000">
                  <a:srgbClr val="C50042"/>
                </a:gs>
                <a:gs pos="0">
                  <a:srgbClr val="A50034"/>
                </a:gs>
                <a:gs pos="100000">
                  <a:schemeClr val="bg1"/>
                </a:gs>
              </a:gsLst>
              <a:lin ang="0" scaled="1"/>
              <a:tileRect/>
            </a:gradFill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4000" b="1">
          <a:solidFill>
            <a:srgbClr val="A50034"/>
          </a:solidFill>
          <a:latin typeface="Calibri Light" panose="020F0302020204030204" pitchFamily="34" charset="0"/>
          <a:ea typeface="+mj-ea"/>
          <a:cs typeface="Calibri Light" panose="020F030202020403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A50034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A50034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A50034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A50034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C5004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C5004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C5004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C50042"/>
          </a:solidFill>
          <a:latin typeface="Arial" charset="0"/>
        </a:defRPr>
      </a:lvl9pPr>
    </p:titleStyle>
    <p:bodyStyle>
      <a:lvl1pPr marL="287338" indent="-287338" algn="l" rtl="0" eaLnBrk="1" fontAlgn="base" hangingPunct="1">
        <a:spcBef>
          <a:spcPct val="20000"/>
        </a:spcBef>
        <a:spcAft>
          <a:spcPct val="0"/>
        </a:spcAft>
        <a:buClr>
          <a:srgbClr val="C50042"/>
        </a:buClr>
        <a:buFont typeface="Wingdings" panose="05000000000000000000" pitchFamily="2" charset="2"/>
        <a:buChar char="§"/>
        <a:defRPr sz="2400" b="1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763588" indent="-28575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-"/>
        <a:defRPr sz="2400" b="1">
          <a:solidFill>
            <a:schemeClr val="tx1"/>
          </a:solidFill>
          <a:latin typeface="Calibri" panose="020F0502020204030204" pitchFamily="34" charset="0"/>
          <a:cs typeface="Calibri" panose="020F0502020204030204" pitchFamily="34" charset="0"/>
        </a:defRPr>
      </a:lvl2pPr>
      <a:lvl3pPr marL="1182688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 b="1">
          <a:solidFill>
            <a:schemeClr val="tx1"/>
          </a:solidFill>
          <a:latin typeface="Calibri" panose="020F0502020204030204" pitchFamily="34" charset="0"/>
          <a:cs typeface="Calibri" panose="020F0502020204030204" pitchFamily="34" charset="0"/>
        </a:defRPr>
      </a:lvl3pPr>
      <a:lvl4pPr marL="1601788" indent="-228600" algn="l" rtl="0" eaLnBrk="1" fontAlgn="base" hangingPunct="1">
        <a:spcBef>
          <a:spcPct val="20000"/>
        </a:spcBef>
        <a:spcAft>
          <a:spcPct val="0"/>
        </a:spcAft>
        <a:buChar char="–"/>
        <a:defRPr b="1">
          <a:solidFill>
            <a:schemeClr val="tx1"/>
          </a:solidFill>
          <a:latin typeface="Calibri" panose="020F0502020204030204" pitchFamily="34" charset="0"/>
          <a:cs typeface="Calibri" panose="020F050202020403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Calibri" panose="020F0502020204030204" pitchFamily="34" charset="0"/>
          <a:cs typeface="Calibri" panose="020F050202020403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09600"/>
            <a:ext cx="10363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Klicken Sie, um das Titelformat zu bearbeiten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981200"/>
            <a:ext cx="103632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Klicken Sie, um die Formate des Vorlagentextes zu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003927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4000" b="1">
          <a:solidFill>
            <a:srgbClr val="A50034"/>
          </a:solidFill>
          <a:latin typeface="Calibri Light" panose="020F0302020204030204" pitchFamily="34" charset="0"/>
          <a:ea typeface="+mj-ea"/>
          <a:cs typeface="Calibri Light" panose="020F030202020403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A50034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A50034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A50034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A50034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C5004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C5004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C5004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C50042"/>
          </a:solidFill>
          <a:latin typeface="Arial" charset="0"/>
        </a:defRPr>
      </a:lvl9pPr>
    </p:titleStyle>
    <p:bodyStyle>
      <a:lvl1pPr marL="287338" indent="-287338" algn="l" rtl="0" eaLnBrk="1" fontAlgn="base" hangingPunct="1">
        <a:spcBef>
          <a:spcPct val="20000"/>
        </a:spcBef>
        <a:spcAft>
          <a:spcPct val="0"/>
        </a:spcAft>
        <a:buClr>
          <a:srgbClr val="C50042"/>
        </a:buClr>
        <a:buFont typeface="Wingdings" panose="05000000000000000000" pitchFamily="2" charset="2"/>
        <a:buChar char="§"/>
        <a:defRPr sz="2400" b="1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763588" indent="-28575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-"/>
        <a:defRPr sz="2400" b="1">
          <a:solidFill>
            <a:schemeClr val="tx1"/>
          </a:solidFill>
          <a:latin typeface="Calibri" panose="020F0502020204030204" pitchFamily="34" charset="0"/>
          <a:cs typeface="Calibri" panose="020F0502020204030204" pitchFamily="34" charset="0"/>
        </a:defRPr>
      </a:lvl2pPr>
      <a:lvl3pPr marL="1182688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 b="1">
          <a:solidFill>
            <a:schemeClr val="tx1"/>
          </a:solidFill>
          <a:latin typeface="Calibri" panose="020F0502020204030204" pitchFamily="34" charset="0"/>
          <a:cs typeface="Calibri" panose="020F0502020204030204" pitchFamily="34" charset="0"/>
        </a:defRPr>
      </a:lvl3pPr>
      <a:lvl4pPr marL="1601788" indent="-228600" algn="l" rtl="0" eaLnBrk="1" fontAlgn="base" hangingPunct="1">
        <a:spcBef>
          <a:spcPct val="20000"/>
        </a:spcBef>
        <a:spcAft>
          <a:spcPct val="0"/>
        </a:spcAft>
        <a:buChar char="–"/>
        <a:defRPr b="1">
          <a:solidFill>
            <a:schemeClr val="tx1"/>
          </a:solidFill>
          <a:latin typeface="Calibri" panose="020F0502020204030204" pitchFamily="34" charset="0"/>
          <a:cs typeface="Calibri" panose="020F050202020403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Calibri" panose="020F0502020204030204" pitchFamily="34" charset="0"/>
          <a:cs typeface="Calibri" panose="020F050202020403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E6706BF6-6CDD-4D93-A6D2-E42348039173}"/>
              </a:ext>
            </a:extLst>
          </p:cNvPr>
          <p:cNvSpPr txBox="1">
            <a:spLocks/>
          </p:cNvSpPr>
          <p:nvPr/>
        </p:nvSpPr>
        <p:spPr bwMode="auto">
          <a:xfrm>
            <a:off x="2839037" y="6395933"/>
            <a:ext cx="6513926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400" b="1" kern="1200" smtClean="0">
                <a:solidFill>
                  <a:srgbClr val="A5003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de-DE" dirty="0"/>
              <a:t>14. </a:t>
            </a:r>
            <a:r>
              <a:rPr lang="de-DE" dirty="0" err="1"/>
              <a:t>RuhrGeo</a:t>
            </a:r>
            <a:r>
              <a:rPr lang="de-DE" dirty="0"/>
              <a:t>-Tag</a:t>
            </a:r>
          </a:p>
        </p:txBody>
      </p:sp>
      <p:sp>
        <p:nvSpPr>
          <p:cNvPr id="3077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780928"/>
            <a:ext cx="10150152" cy="914400"/>
          </a:xfrm>
        </p:spPr>
        <p:txBody>
          <a:bodyPr/>
          <a:lstStyle/>
          <a:p>
            <a:pPr algn="ctr"/>
            <a:r>
              <a:rPr lang="de-DE" altLang="de-DE" sz="3600" dirty="0"/>
              <a:t>Prävention von </a:t>
            </a:r>
            <a:r>
              <a:rPr lang="de-DE" altLang="de-DE" sz="3600" dirty="0" err="1"/>
              <a:t>Verpressanker</a:t>
            </a:r>
            <a:r>
              <a:rPr lang="de-DE" altLang="de-DE" sz="3600" dirty="0"/>
              <a:t>-Kollisionen mithilfe räumlicher Informationsmodelle</a:t>
            </a:r>
            <a:endParaRPr lang="de-DE" altLang="de-DE" sz="2800" dirty="0"/>
          </a:p>
        </p:txBody>
      </p:sp>
      <p:sp>
        <p:nvSpPr>
          <p:cNvPr id="3078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14400" y="4277706"/>
            <a:ext cx="10363200" cy="1656184"/>
          </a:xfrm>
        </p:spPr>
        <p:txBody>
          <a:bodyPr/>
          <a:lstStyle/>
          <a:p>
            <a:pPr algn="ctr"/>
            <a:r>
              <a:rPr lang="en-US" altLang="de-DE" sz="2000" dirty="0"/>
              <a:t>M.Eng. Johannes Beck</a:t>
            </a:r>
          </a:p>
          <a:p>
            <a:pPr algn="ctr"/>
            <a:r>
              <a:rPr lang="de-DE" altLang="de-DE" sz="2000" dirty="0"/>
              <a:t>Prof. Dr.-Ing. habil. Sascha Henke</a:t>
            </a:r>
          </a:p>
          <a:p>
            <a:endParaRPr lang="de-DE" b="0" dirty="0"/>
          </a:p>
          <a:p>
            <a:pPr algn="ctr"/>
            <a:r>
              <a:rPr lang="en-US" b="0" i="1" dirty="0"/>
              <a:t>Helmut-Schmidt-Universität / Universität der Bundeswehr Hamburg</a:t>
            </a:r>
            <a:endParaRPr lang="de-DE" altLang="de-DE" sz="2000" b="0" i="1" dirty="0"/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BC24FC1D-C0F4-4360-88CE-A7522C894C8C}"/>
              </a:ext>
            </a:extLst>
          </p:cNvPr>
          <p:cNvSpPr txBox="1">
            <a:spLocks/>
          </p:cNvSpPr>
          <p:nvPr/>
        </p:nvSpPr>
        <p:spPr bwMode="auto">
          <a:xfrm>
            <a:off x="162508" y="6354490"/>
            <a:ext cx="1503784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400" b="1" kern="1200" smtClean="0">
                <a:solidFill>
                  <a:srgbClr val="A5003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de-DE" dirty="0"/>
              <a:t>27.03.2025, Essen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6CE4389-7824-47E7-95FC-57FED2C5AB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92" y="726099"/>
            <a:ext cx="1944216" cy="93420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438C12-E142-A2D9-BA42-DFE27B7817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D6E4C60-1411-C160-9B86-7644A3B68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E7DF4-671E-4EEB-8927-88895602E1DA}" type="slidenum">
              <a:rPr lang="de-DE" altLang="de-DE" smtClean="0"/>
              <a:pPr/>
              <a:t>10</a:t>
            </a:fld>
            <a:endParaRPr lang="de-DE" altLang="de-DE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7BF49ECA-C2A2-6337-56D9-99094145B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342900"/>
            <a:ext cx="10363200" cy="1143000"/>
          </a:xfrm>
        </p:spPr>
        <p:txBody>
          <a:bodyPr/>
          <a:lstStyle/>
          <a:p>
            <a:r>
              <a:rPr lang="de-DE" dirty="0"/>
              <a:t>Automatisierung der Kollisionsbereinigung</a:t>
            </a:r>
            <a:br>
              <a:rPr lang="de-DE" dirty="0"/>
            </a:br>
            <a:r>
              <a:rPr lang="de-DE" sz="3200" b="0" dirty="0">
                <a:solidFill>
                  <a:schemeClr val="bg1">
                    <a:lumMod val="50000"/>
                  </a:schemeClr>
                </a:solidFill>
              </a:rPr>
              <a:t>Mögliche Anpassungen</a:t>
            </a:r>
          </a:p>
        </p:txBody>
      </p:sp>
      <p:pic>
        <p:nvPicPr>
          <p:cNvPr id="6" name="Grafik 5" descr="Ein Bild, das Design, Kunst enthält.&#10;&#10;Automatisch generierte Beschreibung">
            <a:extLst>
              <a:ext uri="{FF2B5EF4-FFF2-40B4-BE49-F238E27FC236}">
                <a16:creationId xmlns:a16="http://schemas.microsoft.com/office/drawing/2014/main" id="{8D2564EE-C35D-C5A2-D1D0-948707BDF3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7166" y="4575865"/>
            <a:ext cx="3088044" cy="1863035"/>
          </a:xfrm>
          <a:prstGeom prst="rect">
            <a:avLst/>
          </a:prstGeom>
        </p:spPr>
      </p:pic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82BDEA5B-3BBB-FB52-1F3A-1EDA929B92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368" y="1981200"/>
            <a:ext cx="11305256" cy="3962400"/>
          </a:xfrm>
        </p:spPr>
        <p:txBody>
          <a:bodyPr/>
          <a:lstStyle/>
          <a:p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Auswahl möglicher Parameter:</a:t>
            </a:r>
          </a:p>
          <a:p>
            <a:pPr lvl="1"/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Position an der Wand (u, v)</a:t>
            </a:r>
          </a:p>
          <a:p>
            <a:pPr lvl="1"/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Neigungswinkel (Bezug horizontale Ebene)</a:t>
            </a:r>
          </a:p>
          <a:p>
            <a:pPr lvl="1"/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Verschwenkung</a:t>
            </a:r>
          </a:p>
          <a:p>
            <a:pPr lvl="1"/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Ankerlänge</a:t>
            </a:r>
          </a:p>
          <a:p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Beschränkungen durch Bauverfahren, Wirtschaftlichkeit, Bemessung, …</a:t>
            </a:r>
          </a:p>
          <a:p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Sortierung (oder Optimierungsziel) ist vorzugeben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9BE6448C-1D6A-CF53-524F-944DA72F1A45}"/>
              </a:ext>
            </a:extLst>
          </p:cNvPr>
          <p:cNvCxnSpPr/>
          <p:nvPr/>
        </p:nvCxnSpPr>
        <p:spPr>
          <a:xfrm>
            <a:off x="4223792" y="2852936"/>
            <a:ext cx="288032" cy="0"/>
          </a:xfrm>
          <a:prstGeom prst="line">
            <a:avLst/>
          </a:prstGeom>
          <a:ln w="19050">
            <a:solidFill>
              <a:srgbClr val="8C7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AC397B4D-1CCF-BE18-D53F-D0550DB541D7}"/>
              </a:ext>
            </a:extLst>
          </p:cNvPr>
          <p:cNvCxnSpPr>
            <a:cxnSpLocks/>
          </p:cNvCxnSpPr>
          <p:nvPr/>
        </p:nvCxnSpPr>
        <p:spPr>
          <a:xfrm>
            <a:off x="1271464" y="3284984"/>
            <a:ext cx="5040560" cy="0"/>
          </a:xfrm>
          <a:prstGeom prst="line">
            <a:avLst/>
          </a:prstGeom>
          <a:ln w="19050">
            <a:solidFill>
              <a:srgbClr val="8C7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86200E88-56FA-53CB-0E3C-446EC339F176}"/>
              </a:ext>
            </a:extLst>
          </p:cNvPr>
          <p:cNvCxnSpPr>
            <a:cxnSpLocks/>
          </p:cNvCxnSpPr>
          <p:nvPr/>
        </p:nvCxnSpPr>
        <p:spPr>
          <a:xfrm>
            <a:off x="7353970" y="2564904"/>
            <a:ext cx="254198" cy="0"/>
          </a:xfrm>
          <a:prstGeom prst="line">
            <a:avLst/>
          </a:prstGeom>
          <a:ln w="19050">
            <a:solidFill>
              <a:srgbClr val="8C7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6195A272-4E5D-B296-531D-752BEB965A0D}"/>
              </a:ext>
            </a:extLst>
          </p:cNvPr>
          <p:cNvSpPr txBox="1"/>
          <p:nvPr/>
        </p:nvSpPr>
        <p:spPr>
          <a:xfrm>
            <a:off x="7605524" y="2319763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8C7BD9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Im Beispiel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EC9BC084-5B7E-66AC-DDB6-5EDD1EDC252F}"/>
              </a:ext>
            </a:extLst>
          </p:cNvPr>
          <p:cNvSpPr txBox="1"/>
          <p:nvPr/>
        </p:nvSpPr>
        <p:spPr>
          <a:xfrm>
            <a:off x="983432" y="4943326"/>
            <a:ext cx="8633205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arenR"/>
            </a:pPr>
            <a:r>
              <a:rPr lang="de-DE" sz="2000" dirty="0">
                <a:solidFill>
                  <a:srgbClr val="8C7BD9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Möglichst nur die vertikale Position im Bereich +-x cm ändern</a:t>
            </a:r>
          </a:p>
          <a:p>
            <a:pPr marL="457200" indent="-457200">
              <a:buFontTx/>
              <a:buAutoNum type="arabicParenR"/>
            </a:pPr>
            <a:r>
              <a:rPr lang="de-DE" sz="2000" dirty="0">
                <a:solidFill>
                  <a:srgbClr val="8C7BD9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Möglichst nur den Neigungswinke im Bereich +- x° ändern</a:t>
            </a:r>
          </a:p>
          <a:p>
            <a:pPr marL="457200" indent="-457200">
              <a:buFontTx/>
              <a:buAutoNum type="arabicParenR"/>
            </a:pPr>
            <a:r>
              <a:rPr lang="de-DE" sz="2000" dirty="0">
                <a:solidFill>
                  <a:srgbClr val="8C7BD9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Lösung suchen, bei der die Positionsänderung und die Neigungswinkeländerung möglichst gering sind</a:t>
            </a:r>
          </a:p>
          <a:p>
            <a:pPr marL="457200" indent="-457200">
              <a:buAutoNum type="arabicParenR"/>
            </a:pPr>
            <a:endParaRPr lang="de-DE" sz="2000" dirty="0">
              <a:solidFill>
                <a:srgbClr val="8C7BD9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de-DE" dirty="0">
              <a:solidFill>
                <a:srgbClr val="8C7BD9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464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516E7F-BFD3-EADA-9759-F9339E808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8D5901E-8614-FC4E-9D76-87625C235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E7DF4-671E-4EEB-8927-88895602E1DA}" type="slidenum">
              <a:rPr lang="de-DE" altLang="de-DE" smtClean="0"/>
              <a:pPr/>
              <a:t>11</a:t>
            </a:fld>
            <a:endParaRPr lang="de-DE" altLang="de-DE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659EB265-2C07-ABE0-EC53-68A378D67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342900"/>
            <a:ext cx="10363200" cy="1143000"/>
          </a:xfrm>
        </p:spPr>
        <p:txBody>
          <a:bodyPr/>
          <a:lstStyle/>
          <a:p>
            <a:r>
              <a:rPr lang="de-DE" dirty="0"/>
              <a:t>Automatisierung der Kollisionsbereinigung</a:t>
            </a:r>
            <a:br>
              <a:rPr lang="de-DE" dirty="0"/>
            </a:br>
            <a:r>
              <a:rPr lang="de-DE" sz="3200" b="0" dirty="0">
                <a:solidFill>
                  <a:schemeClr val="bg1">
                    <a:lumMod val="50000"/>
                  </a:schemeClr>
                </a:solidFill>
              </a:rPr>
              <a:t>Einfluss Reihenfolge der Ankeranpassung</a:t>
            </a:r>
          </a:p>
        </p:txBody>
      </p:sp>
      <p:pic>
        <p:nvPicPr>
          <p:cNvPr id="2" name="Grafik 1" descr="Ein Bild, das Design, Kunst enthält.&#10;&#10;Automatisch generierte Beschreibung">
            <a:extLst>
              <a:ext uri="{FF2B5EF4-FFF2-40B4-BE49-F238E27FC236}">
                <a16:creationId xmlns:a16="http://schemas.microsoft.com/office/drawing/2014/main" id="{30764F1A-638F-6753-E0A1-461B85C8A59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432" y="1038250"/>
            <a:ext cx="5400000" cy="3257852"/>
          </a:xfrm>
          <a:prstGeom prst="rect">
            <a:avLst/>
          </a:prstGeom>
          <a:ln>
            <a:noFill/>
          </a:ln>
        </p:spPr>
      </p:pic>
      <p:pic>
        <p:nvPicPr>
          <p:cNvPr id="6" name="Grafik 5" descr="Ein Bild, das Design, Kunst enthält.&#10;&#10;Automatisch generierte Beschreibung">
            <a:extLst>
              <a:ext uri="{FF2B5EF4-FFF2-40B4-BE49-F238E27FC236}">
                <a16:creationId xmlns:a16="http://schemas.microsoft.com/office/drawing/2014/main" id="{8EFAC23C-86B9-ACD2-A8F8-D5C79360FF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3992" y="1089563"/>
            <a:ext cx="5400000" cy="3257852"/>
          </a:xfrm>
          <a:prstGeom prst="rect">
            <a:avLst/>
          </a:prstGeom>
        </p:spPr>
      </p:pic>
      <p:pic>
        <p:nvPicPr>
          <p:cNvPr id="8" name="Grafik 7" descr="Ein Bild, das Design, Kunst enthält.&#10;&#10;Automatisch generierte Beschreibung">
            <a:extLst>
              <a:ext uri="{FF2B5EF4-FFF2-40B4-BE49-F238E27FC236}">
                <a16:creationId xmlns:a16="http://schemas.microsoft.com/office/drawing/2014/main" id="{005737BB-6095-1F8E-3028-420B8D5753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68" y="3496886"/>
            <a:ext cx="5400000" cy="3257852"/>
          </a:xfrm>
          <a:prstGeom prst="rect">
            <a:avLst/>
          </a:prstGeom>
        </p:spPr>
      </p:pic>
      <p:pic>
        <p:nvPicPr>
          <p:cNvPr id="10" name="Grafik 9" descr="Ein Bild, das Design, Kunst enthält.&#10;&#10;Automatisch generierte Beschreibung">
            <a:extLst>
              <a:ext uri="{FF2B5EF4-FFF2-40B4-BE49-F238E27FC236}">
                <a16:creationId xmlns:a16="http://schemas.microsoft.com/office/drawing/2014/main" id="{C9C004C5-5490-54AC-9EB1-837B90EC4D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3392" y="3496886"/>
            <a:ext cx="5400000" cy="3257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074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22985D-96C5-B531-5D0C-A8B06CA5A1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7A159CC-ECBD-EF56-5A29-6EE2282EA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E7DF4-671E-4EEB-8927-88895602E1DA}" type="slidenum">
              <a:rPr lang="de-DE" altLang="de-DE" smtClean="0"/>
              <a:pPr/>
              <a:t>12</a:t>
            </a:fld>
            <a:endParaRPr lang="de-DE" altLang="de-DE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6CB20368-8D3C-6CDC-AD99-91C010882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342900"/>
            <a:ext cx="10363200" cy="1143000"/>
          </a:xfrm>
        </p:spPr>
        <p:txBody>
          <a:bodyPr/>
          <a:lstStyle/>
          <a:p>
            <a:r>
              <a:rPr lang="de-DE" dirty="0"/>
              <a:t>Automatisierung der Kollisionsbereinigung</a:t>
            </a:r>
            <a:br>
              <a:rPr lang="de-DE" dirty="0"/>
            </a:br>
            <a:r>
              <a:rPr lang="de-DE" sz="3200" b="0" dirty="0">
                <a:solidFill>
                  <a:schemeClr val="bg1">
                    <a:lumMod val="50000"/>
                  </a:schemeClr>
                </a:solidFill>
              </a:rPr>
              <a:t>Implementierungsdetails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96247A4-C559-F218-6501-795B452DA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368" y="1981200"/>
            <a:ext cx="11305256" cy="3962400"/>
          </a:xfrm>
        </p:spPr>
        <p:txBody>
          <a:bodyPr/>
          <a:lstStyle/>
          <a:p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Liegen Ankervermessungen vor, kann der Anker als </a:t>
            </a:r>
            <a:r>
              <a:rPr lang="de-DE" i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Bestand </a:t>
            </a:r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modelliert werden</a:t>
            </a:r>
          </a:p>
          <a:p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Jedem Anker kann ein individueller Toleranzbereich zugewiesen werden</a:t>
            </a:r>
          </a:p>
          <a:p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Jedem Anker können individuelle Zulässigkeitsbereiche für Anpassungen zugewiesen werden</a:t>
            </a:r>
          </a:p>
          <a:p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Optionen, wenn keine Lösung gefunden wird</a:t>
            </a:r>
          </a:p>
          <a:p>
            <a:pPr lvl="1"/>
            <a:r>
              <a:rPr lang="de-DE" dirty="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Zusätzliche Anpassungsoptionen zulassen (ggf. Schrittweitenanpassung)</a:t>
            </a:r>
          </a:p>
          <a:p>
            <a:pPr lvl="1"/>
            <a:r>
              <a:rPr lang="de-DE" dirty="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Userinteraktion (manuelle Positionierung des Ankers)</a:t>
            </a:r>
          </a:p>
          <a:p>
            <a:pPr lvl="1"/>
            <a:r>
              <a:rPr lang="de-DE" dirty="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Inkrementelle Reduktion der Herstellungstoleranz</a:t>
            </a:r>
          </a:p>
          <a:p>
            <a:pPr marL="477838" lvl="1" indent="0">
              <a:buNone/>
            </a:pPr>
            <a:endParaRPr lang="de-DE" dirty="0">
              <a:solidFill>
                <a:srgbClr val="8C7BD9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7" name="Grafik 6" descr="Ein Bild, das Design, Kunst enthält.&#10;&#10;Automatisch generierte Beschreibung">
            <a:extLst>
              <a:ext uri="{FF2B5EF4-FFF2-40B4-BE49-F238E27FC236}">
                <a16:creationId xmlns:a16="http://schemas.microsoft.com/office/drawing/2014/main" id="{99F43B45-08E2-92BB-AF5B-8887F3B0C1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7166" y="4575865"/>
            <a:ext cx="3088044" cy="186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4370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5DA388-5669-CDC0-4A19-17DB0B5A9B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7613DB6-06F1-4875-3ABD-0A71497D7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E7DF4-671E-4EEB-8927-88895602E1DA}" type="slidenum">
              <a:rPr lang="de-DE" altLang="de-DE" smtClean="0"/>
              <a:pPr/>
              <a:t>13</a:t>
            </a:fld>
            <a:endParaRPr lang="de-DE" altLang="de-DE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3A502B54-4F6D-E881-C408-06862A385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342900"/>
            <a:ext cx="10363200" cy="1143000"/>
          </a:xfrm>
        </p:spPr>
        <p:txBody>
          <a:bodyPr/>
          <a:lstStyle/>
          <a:p>
            <a:r>
              <a:rPr lang="de-DE" dirty="0"/>
              <a:t>Fazit und Ausblick</a:t>
            </a:r>
            <a:endParaRPr lang="de-DE" sz="3200" b="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Inhaltsplatzhalter 2">
            <a:extLst>
              <a:ext uri="{FF2B5EF4-FFF2-40B4-BE49-F238E27FC236}">
                <a16:creationId xmlns:a16="http://schemas.microsoft.com/office/drawing/2014/main" id="{77BB4CCE-F190-123A-66AF-7503ABC15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368" y="1981200"/>
            <a:ext cx="11305256" cy="3962400"/>
          </a:xfrm>
        </p:spPr>
        <p:txBody>
          <a:bodyPr/>
          <a:lstStyle/>
          <a:p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Automatisierte Kollisionsbereinigung im Modell möglich (Aktualisierung Modelle, Bauteillisten, Pläne, etc.)</a:t>
            </a:r>
          </a:p>
          <a:p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Kritische Bereiche identifizierbar</a:t>
            </a:r>
          </a:p>
          <a:p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Planung verbessert sich zunehmend mit der Verfügbarkeit von Vermessungsdaten</a:t>
            </a:r>
          </a:p>
          <a:p>
            <a:endParaRPr lang="de-DE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Anpassungsmöglichkeiten sind festzulegen und zu priorisieren</a:t>
            </a:r>
          </a:p>
          <a:p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Viele Lösungen – Metrik(en) zur Auswahl der Vorzugsvariante erforderlich</a:t>
            </a:r>
          </a:p>
          <a:p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Kopplung mit Bemessung zur Bewertung des angepassten Ankers sinnvoll</a:t>
            </a:r>
          </a:p>
        </p:txBody>
      </p:sp>
      <p:pic>
        <p:nvPicPr>
          <p:cNvPr id="6" name="Grafik 5" descr="Ein Bild, das Design, Kunst enthält.&#10;&#10;Automatisch generierte Beschreibung">
            <a:extLst>
              <a:ext uri="{FF2B5EF4-FFF2-40B4-BE49-F238E27FC236}">
                <a16:creationId xmlns:a16="http://schemas.microsoft.com/office/drawing/2014/main" id="{6A4DBB53-BABB-5222-1DC5-95164D62B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7166" y="4575865"/>
            <a:ext cx="3088044" cy="186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727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E49F4E-BA18-4E32-9F40-30A71F327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CFCFC66-FB0B-4A73-A3D2-ED60A15C6264}"/>
              </a:ext>
            </a:extLst>
          </p:cNvPr>
          <p:cNvSpPr/>
          <p:nvPr/>
        </p:nvSpPr>
        <p:spPr>
          <a:xfrm>
            <a:off x="-96688" y="-55306"/>
            <a:ext cx="12457384" cy="6913306"/>
          </a:xfrm>
          <a:prstGeom prst="rect">
            <a:avLst/>
          </a:prstGeom>
          <a:solidFill>
            <a:srgbClr val="A50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54943CE-FF0E-4496-A9ED-53CCEACB8D2C}"/>
              </a:ext>
            </a:extLst>
          </p:cNvPr>
          <p:cNvSpPr/>
          <p:nvPr/>
        </p:nvSpPr>
        <p:spPr>
          <a:xfrm>
            <a:off x="-96688" y="-55306"/>
            <a:ext cx="12457384" cy="691330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78000"/>
                </a:schemeClr>
              </a:gs>
              <a:gs pos="50000">
                <a:srgbClr val="A50034">
                  <a:shade val="67500"/>
                  <a:satMod val="115000"/>
                </a:srgbClr>
              </a:gs>
              <a:gs pos="100000">
                <a:srgbClr val="A50034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1DF0BCF-1C4C-7E9B-BBB2-737EA25A8F2F}"/>
              </a:ext>
            </a:extLst>
          </p:cNvPr>
          <p:cNvSpPr txBox="1"/>
          <p:nvPr/>
        </p:nvSpPr>
        <p:spPr>
          <a:xfrm>
            <a:off x="7176120" y="6053435"/>
            <a:ext cx="4824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Vielen Dank für die Aufmerksamkeit.</a:t>
            </a:r>
          </a:p>
        </p:txBody>
      </p:sp>
    </p:spTree>
    <p:extLst>
      <p:ext uri="{BB962C8B-B14F-4D97-AF65-F5344CB8AC3E}">
        <p14:creationId xmlns:p14="http://schemas.microsoft.com/office/powerpoint/2010/main" val="421440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05241A-29C1-F10B-0F48-6CE8549E5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/>
              <a:t>Problemstellung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5A27D01-5B22-5233-CA1C-EABC7CB98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E7DF4-671E-4EEB-8927-88895602E1DA}" type="slidenum">
              <a:rPr lang="de-DE" altLang="de-DE" smtClean="0"/>
              <a:pPr/>
              <a:t>2</a:t>
            </a:fld>
            <a:endParaRPr lang="de-DE" altLang="de-DE"/>
          </a:p>
        </p:txBody>
      </p:sp>
      <p:pic>
        <p:nvPicPr>
          <p:cNvPr id="11" name="Inhaltsplatzhalter 10">
            <a:extLst>
              <a:ext uri="{FF2B5EF4-FFF2-40B4-BE49-F238E27FC236}">
                <a16:creationId xmlns:a16="http://schemas.microsoft.com/office/drawing/2014/main" id="{97342913-3948-540B-5F21-B3BE41780B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68008" y="3037314"/>
            <a:ext cx="5257256" cy="2686814"/>
          </a:xfr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3F6CE4A0-E89C-613B-92F1-56451ECE92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976" y="2644864"/>
            <a:ext cx="5325136" cy="306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238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832CBE-65EB-9CCC-DE4B-49EE8E516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/>
              <a:t>Problemstellung</a:t>
            </a:r>
            <a:endParaRPr lang="de-DE" dirty="0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4E55F98E-2C7F-5B7F-7EFA-CB2B266008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5440" y="1463040"/>
            <a:ext cx="3816424" cy="3431397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4FD06B4-7EAC-33DB-37F8-39A9C2773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E7DF4-671E-4EEB-8927-88895602E1DA}" type="slidenum">
              <a:rPr lang="de-DE" altLang="de-DE" smtClean="0"/>
              <a:pPr/>
              <a:t>3</a:t>
            </a:fld>
            <a:endParaRPr lang="de-DE" alt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F8CD4D1-D72C-7391-9B3F-266B919AAD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1984" y="1556792"/>
            <a:ext cx="4107432" cy="2930708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A5CEF84F-0BA7-6A07-3DC0-749A2950A665}"/>
              </a:ext>
            </a:extLst>
          </p:cNvPr>
          <p:cNvSpPr txBox="1"/>
          <p:nvPr/>
        </p:nvSpPr>
        <p:spPr>
          <a:xfrm>
            <a:off x="1883532" y="5174412"/>
            <a:ext cx="84249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Wie kann Kollisionen von Ankern mit anderen Bauteilen präventiv entgegengewirkt werden?</a:t>
            </a:r>
          </a:p>
        </p:txBody>
      </p:sp>
      <p:sp>
        <p:nvSpPr>
          <p:cNvPr id="3" name="Geschweifte Klammer rechts 2">
            <a:extLst>
              <a:ext uri="{FF2B5EF4-FFF2-40B4-BE49-F238E27FC236}">
                <a16:creationId xmlns:a16="http://schemas.microsoft.com/office/drawing/2014/main" id="{3B6D3276-B81E-FB62-9BA8-5B1E3DAF87DD}"/>
              </a:ext>
            </a:extLst>
          </p:cNvPr>
          <p:cNvSpPr/>
          <p:nvPr/>
        </p:nvSpPr>
        <p:spPr>
          <a:xfrm rot="16200000">
            <a:off x="7643817" y="4040713"/>
            <a:ext cx="288032" cy="2232958"/>
          </a:xfrm>
          <a:prstGeom prst="rightBrac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C00000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E4826D6-4969-AD39-8C7A-25EB7734360A}"/>
              </a:ext>
            </a:extLst>
          </p:cNvPr>
          <p:cNvSpPr txBox="1"/>
          <p:nvPr/>
        </p:nvSpPr>
        <p:spPr>
          <a:xfrm>
            <a:off x="4849315" y="4470211"/>
            <a:ext cx="5877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800" dirty="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wie Leitungen, weitere Anker,  Bestandsbauwerke, Sperrzonen, …</a:t>
            </a:r>
          </a:p>
        </p:txBody>
      </p:sp>
    </p:spTree>
    <p:extLst>
      <p:ext uri="{BB962C8B-B14F-4D97-AF65-F5344CB8AC3E}">
        <p14:creationId xmlns:p14="http://schemas.microsoft.com/office/powerpoint/2010/main" val="667124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2">
            <a:extLst>
              <a:ext uri="{FF2B5EF4-FFF2-40B4-BE49-F238E27FC236}">
                <a16:creationId xmlns:a16="http://schemas.microsoft.com/office/drawing/2014/main" id="{04CFBFC9-DB6F-4709-9081-67120201F6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/>
              <a:t>Hintergrund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5958273-5BFD-4BD6-8087-3629A804A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E7DF4-671E-4EEB-8927-88895602E1DA}" type="slidenum">
              <a:rPr lang="de-DE" altLang="de-DE" smtClean="0"/>
              <a:pPr/>
              <a:t>4</a:t>
            </a:fld>
            <a:endParaRPr lang="de-DE" altLang="de-DE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C0A7384E-841A-14BF-48E0-4B5F4743E93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968896" y="1628800"/>
            <a:ext cx="11382572" cy="6857999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4368A6BC-A56E-82B5-FB7D-F807058DCD1B}"/>
              </a:ext>
            </a:extLst>
          </p:cNvPr>
          <p:cNvSpPr txBox="1"/>
          <p:nvPr/>
        </p:nvSpPr>
        <p:spPr>
          <a:xfrm>
            <a:off x="767408" y="3284984"/>
            <a:ext cx="5760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>
                <a:solidFill>
                  <a:srgbClr val="C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?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799D000E-AE5C-24D8-D10D-C06183C91362}"/>
              </a:ext>
            </a:extLst>
          </p:cNvPr>
          <p:cNvSpPr txBox="1"/>
          <p:nvPr/>
        </p:nvSpPr>
        <p:spPr>
          <a:xfrm>
            <a:off x="1919536" y="4330625"/>
            <a:ext cx="5760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>
                <a:solidFill>
                  <a:srgbClr val="C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?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CE4E107-5CCE-FC9B-5B1C-EF056E2490F3}"/>
              </a:ext>
            </a:extLst>
          </p:cNvPr>
          <p:cNvSpPr txBox="1"/>
          <p:nvPr/>
        </p:nvSpPr>
        <p:spPr>
          <a:xfrm>
            <a:off x="623392" y="5253955"/>
            <a:ext cx="5760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>
                <a:solidFill>
                  <a:srgbClr val="C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?</a:t>
            </a: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990A2C0E-A0A9-B7D9-9E3B-29F91718A430}"/>
              </a:ext>
            </a:extLst>
          </p:cNvPr>
          <p:cNvSpPr/>
          <p:nvPr/>
        </p:nvSpPr>
        <p:spPr>
          <a:xfrm>
            <a:off x="1991544" y="4221088"/>
            <a:ext cx="792088" cy="792088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EA01749E-94DF-A15E-7438-F07F148395A0}"/>
              </a:ext>
            </a:extLst>
          </p:cNvPr>
          <p:cNvSpPr/>
          <p:nvPr/>
        </p:nvSpPr>
        <p:spPr>
          <a:xfrm>
            <a:off x="1919536" y="4293096"/>
            <a:ext cx="792088" cy="792088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CAD8BBC-5123-4AEA-25B7-C6089D1A6A32}"/>
              </a:ext>
            </a:extLst>
          </p:cNvPr>
          <p:cNvSpPr txBox="1"/>
          <p:nvPr/>
        </p:nvSpPr>
        <p:spPr>
          <a:xfrm>
            <a:off x="7253436" y="2470781"/>
            <a:ext cx="489654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Herstellungstoleranzen</a:t>
            </a:r>
          </a:p>
          <a:p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(DIN EN 1537 </a:t>
            </a:r>
            <a:r>
              <a:rPr lang="de-DE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i.V.m</a:t>
            </a:r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DIN SPEC 18357)</a:t>
            </a:r>
          </a:p>
          <a:p>
            <a:pPr marL="342900" indent="-342900">
              <a:buFontTx/>
              <a:buChar char="-"/>
            </a:pPr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Bohransatzpunkt 75 mm</a:t>
            </a:r>
          </a:p>
          <a:p>
            <a:pPr marL="342900" indent="-342900">
              <a:buFontTx/>
              <a:buChar char="-"/>
            </a:pPr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Bohrachse 2°</a:t>
            </a:r>
          </a:p>
          <a:p>
            <a:pPr marL="342900" indent="-342900">
              <a:buFontTx/>
              <a:buChar char="-"/>
            </a:pPr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Bohrlochabweichung max. 1/30 der Ankerlänge</a:t>
            </a:r>
          </a:p>
        </p:txBody>
      </p: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368DA18E-E262-3874-4C3E-FDD5ED446291}"/>
              </a:ext>
            </a:extLst>
          </p:cNvPr>
          <p:cNvCxnSpPr/>
          <p:nvPr/>
        </p:nvCxnSpPr>
        <p:spPr>
          <a:xfrm flipV="1">
            <a:off x="1343472" y="3717032"/>
            <a:ext cx="3456384" cy="1872208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22F32E84-59ED-A629-E8A2-D685CC58D373}"/>
              </a:ext>
            </a:extLst>
          </p:cNvPr>
          <p:cNvCxnSpPr>
            <a:cxnSpLocks/>
          </p:cNvCxnSpPr>
          <p:nvPr/>
        </p:nvCxnSpPr>
        <p:spPr>
          <a:xfrm flipV="1">
            <a:off x="1487488" y="3717032"/>
            <a:ext cx="3312368" cy="2088232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B7756937-4BF1-7D17-572C-527E7EDB2B5E}"/>
              </a:ext>
            </a:extLst>
          </p:cNvPr>
          <p:cNvCxnSpPr>
            <a:cxnSpLocks/>
          </p:cNvCxnSpPr>
          <p:nvPr/>
        </p:nvCxnSpPr>
        <p:spPr>
          <a:xfrm flipV="1">
            <a:off x="1360290" y="3746649"/>
            <a:ext cx="3439566" cy="205861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2743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" grpId="0" animBg="1"/>
      <p:bldP spid="3" grpId="0" animBg="1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arametrischer anker3">
            <a:hlinkClick r:id="" action="ppaction://media"/>
            <a:extLst>
              <a:ext uri="{FF2B5EF4-FFF2-40B4-BE49-F238E27FC236}">
                <a16:creationId xmlns:a16="http://schemas.microsoft.com/office/drawing/2014/main" id="{88A583D8-C2AA-0001-C70D-87F706914E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24654" y="1412776"/>
            <a:ext cx="8269756" cy="465234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73E5305-0C3D-A5A5-2061-292CBC5DF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BIM Modellierung mit Toleranzkörpern	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3C926E-D9BB-435C-A160-EEC7AC1599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Gängige Praxis (z.B. DAUB-Empfehlung)</a:t>
            </a:r>
          </a:p>
          <a:p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Zur Kollisionsprüfung</a:t>
            </a:r>
          </a:p>
          <a:p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Bei der Modellierung sichtbar</a:t>
            </a:r>
          </a:p>
          <a:p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Flexibel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6A20E5E-7517-872C-794C-956459DDB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E7DF4-671E-4EEB-8927-88895602E1DA}" type="slidenum">
              <a:rPr lang="de-DE" altLang="de-DE" smtClean="0"/>
              <a:pPr/>
              <a:t>5</a:t>
            </a:fld>
            <a:endParaRPr lang="de-DE" alt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5D13383A-0A96-BF49-9EB9-37BB6F31EF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895" y="3789040"/>
            <a:ext cx="4207014" cy="2276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281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6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D29FA3-AB07-468B-74CC-E6F7A65CB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BIM Modellierung mit Toleranzkörpern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AA2272-6277-7C53-91D8-7F6CEA84B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6160" y="2276872"/>
            <a:ext cx="4176464" cy="2946648"/>
          </a:xfrm>
        </p:spPr>
        <p:txBody>
          <a:bodyPr/>
          <a:lstStyle/>
          <a:p>
            <a:pPr marL="0" indent="0">
              <a:buNone/>
            </a:pPr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Geeignet für:</a:t>
            </a:r>
          </a:p>
          <a:p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automatisierte Kollisionserkennung</a:t>
            </a:r>
          </a:p>
          <a:p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visuelle Kollisionserkennung</a:t>
            </a:r>
          </a:p>
          <a:p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manuelle Beseitigung der Kollisionen (visuell)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3E0618A-E0A0-6A37-1B82-C45872769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E7DF4-671E-4EEB-8927-88895602E1DA}" type="slidenum">
              <a:rPr lang="de-DE" altLang="de-DE" smtClean="0"/>
              <a:pPr/>
              <a:t>6</a:t>
            </a:fld>
            <a:endParaRPr lang="de-DE" alt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216CA79-BC7E-E762-F872-B65235253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16832"/>
            <a:ext cx="7536160" cy="4106015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1B39886-C02C-961B-B3A0-867D932B0BF3}"/>
              </a:ext>
            </a:extLst>
          </p:cNvPr>
          <p:cNvSpPr txBox="1"/>
          <p:nvPr/>
        </p:nvSpPr>
        <p:spPr>
          <a:xfrm>
            <a:off x="7392144" y="5223520"/>
            <a:ext cx="40324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potenziell: aufwändig, keine oder suboptimale Lösung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01AB102D-7CC4-B6B1-2B7B-B8EA674EC532}"/>
              </a:ext>
            </a:extLst>
          </p:cNvPr>
          <p:cNvCxnSpPr>
            <a:stCxn id="7" idx="0"/>
          </p:cNvCxnSpPr>
          <p:nvPr/>
        </p:nvCxnSpPr>
        <p:spPr>
          <a:xfrm flipV="1">
            <a:off x="9408368" y="4725144"/>
            <a:ext cx="0" cy="49837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6795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520207-6483-5944-CBB2-3FC4F6FECB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190DAE-27DA-ED6A-1223-F70D38B17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Automatisierung der Kollisionsbereinigung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F7639F0-452A-E7B9-D11B-86C43AD52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E7DF4-671E-4EEB-8927-88895602E1DA}" type="slidenum">
              <a:rPr lang="de-DE" altLang="de-DE" smtClean="0"/>
              <a:pPr/>
              <a:t>7</a:t>
            </a:fld>
            <a:endParaRPr lang="de-DE" alt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932CD53-391A-BE13-95E2-28217C1490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52" y="1375368"/>
            <a:ext cx="7200000" cy="476566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04CDE0DB-75FC-D1C0-C866-8738B4957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52" y="1369565"/>
            <a:ext cx="7200000" cy="476566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B1BC9426-EBEE-FFC1-10EA-AB941EA6AA78}"/>
              </a:ext>
            </a:extLst>
          </p:cNvPr>
          <p:cNvSpPr txBox="1"/>
          <p:nvPr/>
        </p:nvSpPr>
        <p:spPr>
          <a:xfrm>
            <a:off x="8040216" y="2443615"/>
            <a:ext cx="3305118" cy="1348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20000"/>
              </a:spcBef>
              <a:buClr>
                <a:srgbClr val="C50042"/>
              </a:buClr>
            </a:pPr>
            <a:r>
              <a:rPr lang="de-DE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Toleranzbereiche für:</a:t>
            </a:r>
          </a:p>
          <a:p>
            <a:pPr marL="287338" indent="-287338">
              <a:spcBef>
                <a:spcPct val="20000"/>
              </a:spcBef>
              <a:buClr>
                <a:srgbClr val="C50042"/>
              </a:buClr>
              <a:buFont typeface="Wingdings" panose="05000000000000000000" pitchFamily="2" charset="2"/>
              <a:buChar char="§"/>
            </a:pPr>
            <a:r>
              <a:rPr lang="de-DE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Anker</a:t>
            </a:r>
          </a:p>
          <a:p>
            <a:pPr marL="287338" indent="-287338">
              <a:spcBef>
                <a:spcPct val="20000"/>
              </a:spcBef>
              <a:buClr>
                <a:srgbClr val="C50042"/>
              </a:buClr>
              <a:buFont typeface="Wingdings" panose="05000000000000000000" pitchFamily="2" charset="2"/>
              <a:buChar char="§"/>
            </a:pPr>
            <a:r>
              <a:rPr lang="de-DE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Bestandskanal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56A80877-5CAB-26F1-6052-A646300F6E7A}"/>
              </a:ext>
            </a:extLst>
          </p:cNvPr>
          <p:cNvCxnSpPr>
            <a:stCxn id="13" idx="1"/>
          </p:cNvCxnSpPr>
          <p:nvPr/>
        </p:nvCxnSpPr>
        <p:spPr>
          <a:xfrm flipH="1">
            <a:off x="4511824" y="3117646"/>
            <a:ext cx="3528392" cy="1319466"/>
          </a:xfrm>
          <a:prstGeom prst="line">
            <a:avLst/>
          </a:prstGeom>
          <a:ln>
            <a:solidFill>
              <a:srgbClr val="8C7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2574C806-0DF3-061E-E187-F3532CD08425}"/>
              </a:ext>
            </a:extLst>
          </p:cNvPr>
          <p:cNvCxnSpPr>
            <a:cxnSpLocks/>
          </p:cNvCxnSpPr>
          <p:nvPr/>
        </p:nvCxnSpPr>
        <p:spPr>
          <a:xfrm flipH="1">
            <a:off x="4367808" y="3573016"/>
            <a:ext cx="3672408" cy="1464261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769B772F-9D57-901F-FA3D-D98FD4C0DCAF}"/>
              </a:ext>
            </a:extLst>
          </p:cNvPr>
          <p:cNvSpPr txBox="1"/>
          <p:nvPr/>
        </p:nvSpPr>
        <p:spPr>
          <a:xfrm>
            <a:off x="8060413" y="5583260"/>
            <a:ext cx="3305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20000"/>
              </a:spcBef>
              <a:buClr>
                <a:srgbClr val="C50042"/>
              </a:buClr>
            </a:pPr>
            <a:r>
              <a:rPr lang="de-DE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Kollisionen</a:t>
            </a:r>
          </a:p>
        </p:txBody>
      </p: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5455DB9E-8D03-254E-C700-EEF8446FF57F}"/>
              </a:ext>
            </a:extLst>
          </p:cNvPr>
          <p:cNvCxnSpPr>
            <a:cxnSpLocks/>
          </p:cNvCxnSpPr>
          <p:nvPr/>
        </p:nvCxnSpPr>
        <p:spPr>
          <a:xfrm flipH="1" flipV="1">
            <a:off x="3647728" y="4465707"/>
            <a:ext cx="4392488" cy="134838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C2F3FA52-B72C-8D96-2724-42B39253161C}"/>
              </a:ext>
            </a:extLst>
          </p:cNvPr>
          <p:cNvCxnSpPr>
            <a:cxnSpLocks/>
            <a:stCxn id="20" idx="1"/>
          </p:cNvCxnSpPr>
          <p:nvPr/>
        </p:nvCxnSpPr>
        <p:spPr>
          <a:xfrm flipH="1" flipV="1">
            <a:off x="1775520" y="4941168"/>
            <a:ext cx="6284893" cy="8729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6906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2167D4-8A7D-FDEB-3276-474D794ADE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A1496F2-3AC9-12EE-2F18-9CA9C92FA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E7DF4-671E-4EEB-8927-88895602E1DA}" type="slidenum">
              <a:rPr lang="de-DE" altLang="de-DE" smtClean="0"/>
              <a:pPr/>
              <a:t>8</a:t>
            </a:fld>
            <a:endParaRPr lang="de-DE" altLang="de-DE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87885DE1-9993-6544-E294-555A4D1A3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342900"/>
            <a:ext cx="10363200" cy="1143000"/>
          </a:xfrm>
        </p:spPr>
        <p:txBody>
          <a:bodyPr/>
          <a:lstStyle/>
          <a:p>
            <a:r>
              <a:rPr lang="de-DE" dirty="0"/>
              <a:t>Automatisierung der Kollisionsbereinigung</a:t>
            </a:r>
          </a:p>
        </p:txBody>
      </p:sp>
      <p:sp>
        <p:nvSpPr>
          <p:cNvPr id="64" name="Textfeld 63">
            <a:extLst>
              <a:ext uri="{FF2B5EF4-FFF2-40B4-BE49-F238E27FC236}">
                <a16:creationId xmlns:a16="http://schemas.microsoft.com/office/drawing/2014/main" id="{0B7AAC65-C016-F051-4897-75414D171AF2}"/>
              </a:ext>
            </a:extLst>
          </p:cNvPr>
          <p:cNvSpPr txBox="1"/>
          <p:nvPr/>
        </p:nvSpPr>
        <p:spPr>
          <a:xfrm>
            <a:off x="-96688" y="1743199"/>
            <a:ext cx="47525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VEREINFACHTER ABLAUF</a:t>
            </a:r>
          </a:p>
        </p:txBody>
      </p:sp>
      <p:sp>
        <p:nvSpPr>
          <p:cNvPr id="69" name="Textfeld 68">
            <a:extLst>
              <a:ext uri="{FF2B5EF4-FFF2-40B4-BE49-F238E27FC236}">
                <a16:creationId xmlns:a16="http://schemas.microsoft.com/office/drawing/2014/main" id="{11D6F169-5839-BB47-5C8D-36D4547A2E4C}"/>
              </a:ext>
            </a:extLst>
          </p:cNvPr>
          <p:cNvSpPr txBox="1"/>
          <p:nvPr/>
        </p:nvSpPr>
        <p:spPr>
          <a:xfrm>
            <a:off x="426116" y="2204864"/>
            <a:ext cx="934229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C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1</a:t>
            </a:r>
            <a:r>
              <a:rPr lang="de-DE" sz="2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Für jeden Anker, der installiert werden soll:</a:t>
            </a:r>
          </a:p>
          <a:p>
            <a:r>
              <a:rPr lang="de-DE" sz="2000" dirty="0">
                <a:solidFill>
                  <a:srgbClr val="C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2</a:t>
            </a:r>
            <a:r>
              <a:rPr lang="de-DE" sz="2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	Prüfe, ob er mit einem Sperrbereich kollidiert</a:t>
            </a:r>
          </a:p>
          <a:p>
            <a:r>
              <a:rPr lang="de-DE" sz="2000" dirty="0">
                <a:solidFill>
                  <a:srgbClr val="C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3</a:t>
            </a:r>
            <a:r>
              <a:rPr lang="de-DE" sz="2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Wenn nein: </a:t>
            </a:r>
          </a:p>
          <a:p>
            <a:r>
              <a:rPr lang="de-DE" sz="2000" dirty="0">
                <a:solidFill>
                  <a:srgbClr val="C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4</a:t>
            </a:r>
            <a:r>
              <a:rPr lang="de-DE" sz="2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	Füge ihn den Sperrbereichen hinzu</a:t>
            </a:r>
          </a:p>
          <a:p>
            <a:r>
              <a:rPr lang="de-DE" sz="2000" dirty="0">
                <a:solidFill>
                  <a:srgbClr val="C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5</a:t>
            </a:r>
            <a:r>
              <a:rPr lang="de-DE" sz="2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	Prüfe nun den nächsten Anker</a:t>
            </a:r>
          </a:p>
          <a:p>
            <a:r>
              <a:rPr lang="de-DE" sz="2000" dirty="0">
                <a:solidFill>
                  <a:srgbClr val="C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6</a:t>
            </a:r>
            <a:r>
              <a:rPr lang="de-DE" sz="2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Wenn ja:</a:t>
            </a:r>
          </a:p>
          <a:p>
            <a:r>
              <a:rPr lang="de-DE" sz="2000" dirty="0">
                <a:solidFill>
                  <a:srgbClr val="C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7</a:t>
            </a:r>
            <a:r>
              <a:rPr lang="de-DE" sz="2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	Ermittle und sortiere die möglichen Anpassungen</a:t>
            </a:r>
          </a:p>
          <a:p>
            <a:r>
              <a:rPr lang="de-DE" sz="2000" dirty="0">
                <a:solidFill>
                  <a:srgbClr val="C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8</a:t>
            </a:r>
            <a:r>
              <a:rPr lang="de-DE" sz="2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	Für jede mögliche Anpassung:</a:t>
            </a:r>
          </a:p>
          <a:p>
            <a:r>
              <a:rPr lang="de-DE" sz="2000" dirty="0">
                <a:solidFill>
                  <a:srgbClr val="C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9</a:t>
            </a:r>
            <a:r>
              <a:rPr lang="de-DE" sz="2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		Passe den Anker an</a:t>
            </a:r>
          </a:p>
          <a:p>
            <a:r>
              <a:rPr lang="de-DE" sz="2000" dirty="0">
                <a:solidFill>
                  <a:srgbClr val="C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10</a:t>
            </a:r>
            <a:r>
              <a:rPr lang="de-DE" sz="2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		Entferne die Anpassung aus der Liste möglicher Anpassungen</a:t>
            </a:r>
          </a:p>
          <a:p>
            <a:r>
              <a:rPr lang="de-DE" sz="2000" dirty="0">
                <a:solidFill>
                  <a:srgbClr val="C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11</a:t>
            </a:r>
            <a:r>
              <a:rPr lang="de-DE" sz="2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		Führe </a:t>
            </a:r>
            <a:r>
              <a:rPr lang="de-DE" sz="2000" dirty="0">
                <a:solidFill>
                  <a:srgbClr val="C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2</a:t>
            </a:r>
            <a:r>
              <a:rPr lang="de-DE" sz="2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-</a:t>
            </a:r>
            <a:r>
              <a:rPr lang="de-DE" sz="2000" dirty="0">
                <a:solidFill>
                  <a:srgbClr val="C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10</a:t>
            </a:r>
            <a:r>
              <a:rPr lang="de-DE" sz="2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(ohne </a:t>
            </a:r>
            <a:r>
              <a:rPr lang="de-DE" sz="2000" dirty="0">
                <a:solidFill>
                  <a:srgbClr val="C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7</a:t>
            </a:r>
            <a:r>
              <a:rPr lang="de-DE" sz="2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) aus</a:t>
            </a:r>
          </a:p>
          <a:p>
            <a:r>
              <a:rPr lang="de-DE" sz="2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		 </a:t>
            </a:r>
          </a:p>
          <a:p>
            <a:r>
              <a:rPr lang="de-DE" sz="2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</a:t>
            </a:r>
          </a:p>
          <a:p>
            <a:endParaRPr lang="de-DE" sz="20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117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C91B16-025B-88E0-D672-B3430B5599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6E13BD8-CC09-F03E-123C-AF60F6861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E7DF4-671E-4EEB-8927-88895602E1DA}" type="slidenum">
              <a:rPr lang="de-DE" altLang="de-DE" smtClean="0"/>
              <a:pPr/>
              <a:t>9</a:t>
            </a:fld>
            <a:endParaRPr lang="de-DE" altLang="de-DE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E3901893-AEC8-072E-9479-5979D18B6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342900"/>
            <a:ext cx="10363200" cy="1143000"/>
          </a:xfrm>
        </p:spPr>
        <p:txBody>
          <a:bodyPr/>
          <a:lstStyle/>
          <a:p>
            <a:r>
              <a:rPr lang="de-DE" dirty="0"/>
              <a:t>Automatisierung der Kollisionsbereinigung</a:t>
            </a:r>
          </a:p>
        </p:txBody>
      </p:sp>
      <p:pic>
        <p:nvPicPr>
          <p:cNvPr id="3" name="Grafik 2" descr="Ein Bild, das Screenshot, Design enthält.&#10;&#10;Automatisch generierte Beschreibung">
            <a:extLst>
              <a:ext uri="{FF2B5EF4-FFF2-40B4-BE49-F238E27FC236}">
                <a16:creationId xmlns:a16="http://schemas.microsoft.com/office/drawing/2014/main" id="{089F992B-BB34-6F37-3A3B-30E695A31A9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94" y="1300579"/>
            <a:ext cx="2880000" cy="1737521"/>
          </a:xfrm>
          <a:prstGeom prst="rect">
            <a:avLst/>
          </a:prstGeom>
          <a:ln>
            <a:noFill/>
          </a:ln>
        </p:spPr>
      </p:pic>
      <p:pic>
        <p:nvPicPr>
          <p:cNvPr id="9" name="Grafik 8" descr="Ein Bild, das Screenshot, Design enthält.&#10;&#10;Automatisch generierte Beschreibung">
            <a:extLst>
              <a:ext uri="{FF2B5EF4-FFF2-40B4-BE49-F238E27FC236}">
                <a16:creationId xmlns:a16="http://schemas.microsoft.com/office/drawing/2014/main" id="{F09FE13C-EBB7-474D-8FFF-87F287CDDB9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136" y="1303381"/>
            <a:ext cx="2880000" cy="1737521"/>
          </a:xfrm>
          <a:prstGeom prst="rect">
            <a:avLst/>
          </a:prstGeom>
          <a:ln>
            <a:noFill/>
          </a:ln>
        </p:spPr>
      </p:pic>
      <p:pic>
        <p:nvPicPr>
          <p:cNvPr id="11" name="Grafik 10" descr="Ein Bild, das Screenshot, Design enthält.&#10;&#10;Automatisch generierte Beschreibung">
            <a:extLst>
              <a:ext uri="{FF2B5EF4-FFF2-40B4-BE49-F238E27FC236}">
                <a16:creationId xmlns:a16="http://schemas.microsoft.com/office/drawing/2014/main" id="{8CFA85C5-CDFE-1CA5-8E33-FD034DFEC66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3686" y="1303380"/>
            <a:ext cx="2880000" cy="1737521"/>
          </a:xfrm>
          <a:prstGeom prst="rect">
            <a:avLst/>
          </a:prstGeom>
          <a:ln>
            <a:noFill/>
          </a:ln>
        </p:spPr>
      </p:pic>
      <p:pic>
        <p:nvPicPr>
          <p:cNvPr id="15" name="Grafik 14" descr="Ein Bild, das Screenshot, Design enthält.&#10;&#10;Automatisch generierte Beschreibung">
            <a:extLst>
              <a:ext uri="{FF2B5EF4-FFF2-40B4-BE49-F238E27FC236}">
                <a16:creationId xmlns:a16="http://schemas.microsoft.com/office/drawing/2014/main" id="{753AD927-75D5-8439-5A0E-B2D04581A61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128" y="1305669"/>
            <a:ext cx="2880000" cy="1737521"/>
          </a:xfrm>
          <a:prstGeom prst="rect">
            <a:avLst/>
          </a:prstGeom>
          <a:ln>
            <a:noFill/>
          </a:ln>
        </p:spPr>
      </p:pic>
      <p:pic>
        <p:nvPicPr>
          <p:cNvPr id="21" name="Grafik 20" descr="Ein Bild, das Design, Screenshot, Origami enthält.&#10;&#10;Automatisch generierte Beschreibung">
            <a:extLst>
              <a:ext uri="{FF2B5EF4-FFF2-40B4-BE49-F238E27FC236}">
                <a16:creationId xmlns:a16="http://schemas.microsoft.com/office/drawing/2014/main" id="{C5BA8F8B-6647-DF2F-76F0-908A7100B44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02" y="3046449"/>
            <a:ext cx="2880000" cy="1737521"/>
          </a:xfrm>
          <a:prstGeom prst="rect">
            <a:avLst/>
          </a:prstGeom>
          <a:ln>
            <a:noFill/>
          </a:ln>
        </p:spPr>
      </p:pic>
      <p:sp>
        <p:nvSpPr>
          <p:cNvPr id="22" name="Ellipse 21">
            <a:extLst>
              <a:ext uri="{FF2B5EF4-FFF2-40B4-BE49-F238E27FC236}">
                <a16:creationId xmlns:a16="http://schemas.microsoft.com/office/drawing/2014/main" id="{8BA6314C-CDDB-16E0-4711-BF8AD26CE7B9}"/>
              </a:ext>
            </a:extLst>
          </p:cNvPr>
          <p:cNvSpPr/>
          <p:nvPr/>
        </p:nvSpPr>
        <p:spPr>
          <a:xfrm>
            <a:off x="11391573" y="2169339"/>
            <a:ext cx="72000" cy="72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27D3C7E3-A044-BEC9-7C72-7ACC494A659F}"/>
              </a:ext>
            </a:extLst>
          </p:cNvPr>
          <p:cNvSpPr/>
          <p:nvPr/>
        </p:nvSpPr>
        <p:spPr>
          <a:xfrm>
            <a:off x="11524409" y="2169339"/>
            <a:ext cx="72000" cy="72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E1DD5968-4908-4A8B-C65D-DCEDA1908849}"/>
              </a:ext>
            </a:extLst>
          </p:cNvPr>
          <p:cNvSpPr/>
          <p:nvPr/>
        </p:nvSpPr>
        <p:spPr>
          <a:xfrm>
            <a:off x="11657245" y="2172142"/>
            <a:ext cx="72000" cy="72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6" name="Grafik 25" descr="Ein Bild, das Design, Origami enthält.&#10;&#10;Automatisch generierte Beschreibung">
            <a:extLst>
              <a:ext uri="{FF2B5EF4-FFF2-40B4-BE49-F238E27FC236}">
                <a16:creationId xmlns:a16="http://schemas.microsoft.com/office/drawing/2014/main" id="{A2D4D9D5-5C89-B5E2-45ED-07AE564A762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244" y="3046450"/>
            <a:ext cx="2880000" cy="1737521"/>
          </a:xfrm>
          <a:prstGeom prst="rect">
            <a:avLst/>
          </a:prstGeom>
          <a:ln>
            <a:noFill/>
          </a:ln>
        </p:spPr>
      </p:pic>
      <p:pic>
        <p:nvPicPr>
          <p:cNvPr id="29" name="Grafik 28" descr="Ein Bild, das Design, Origami enthält.&#10;&#10;Automatisch generierte Beschreibung">
            <a:extLst>
              <a:ext uri="{FF2B5EF4-FFF2-40B4-BE49-F238E27FC236}">
                <a16:creationId xmlns:a16="http://schemas.microsoft.com/office/drawing/2014/main" id="{0C13A157-C272-2459-6F3C-6F3580C3C8A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128" y="3046927"/>
            <a:ext cx="2880000" cy="1737521"/>
          </a:xfrm>
          <a:prstGeom prst="rect">
            <a:avLst/>
          </a:prstGeom>
          <a:ln>
            <a:noFill/>
          </a:ln>
        </p:spPr>
      </p:pic>
      <p:pic>
        <p:nvPicPr>
          <p:cNvPr id="31" name="Grafik 30" descr="Ein Bild, das Design, Origami enthält.&#10;&#10;Automatisch generierte Beschreibung">
            <a:extLst>
              <a:ext uri="{FF2B5EF4-FFF2-40B4-BE49-F238E27FC236}">
                <a16:creationId xmlns:a16="http://schemas.microsoft.com/office/drawing/2014/main" id="{CC611ED0-C236-3AAC-FF8B-C62899EA4C4E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3686" y="3046449"/>
            <a:ext cx="2880000" cy="1737521"/>
          </a:xfrm>
          <a:prstGeom prst="rect">
            <a:avLst/>
          </a:prstGeom>
          <a:ln>
            <a:noFill/>
          </a:ln>
        </p:spPr>
      </p:pic>
      <p:sp>
        <p:nvSpPr>
          <p:cNvPr id="32" name="Ellipse 31">
            <a:extLst>
              <a:ext uri="{FF2B5EF4-FFF2-40B4-BE49-F238E27FC236}">
                <a16:creationId xmlns:a16="http://schemas.microsoft.com/office/drawing/2014/main" id="{4E97D71F-DCD3-01CF-6ECF-FA6D9F1D7395}"/>
              </a:ext>
            </a:extLst>
          </p:cNvPr>
          <p:cNvSpPr/>
          <p:nvPr/>
        </p:nvSpPr>
        <p:spPr>
          <a:xfrm>
            <a:off x="8828162" y="4002269"/>
            <a:ext cx="72000" cy="72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Ellipse 32">
            <a:extLst>
              <a:ext uri="{FF2B5EF4-FFF2-40B4-BE49-F238E27FC236}">
                <a16:creationId xmlns:a16="http://schemas.microsoft.com/office/drawing/2014/main" id="{1B4296F3-7865-200B-B55F-C9BD4852F8B1}"/>
              </a:ext>
            </a:extLst>
          </p:cNvPr>
          <p:cNvSpPr/>
          <p:nvPr/>
        </p:nvSpPr>
        <p:spPr>
          <a:xfrm>
            <a:off x="8960998" y="4002269"/>
            <a:ext cx="72000" cy="72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Ellipse 33">
            <a:extLst>
              <a:ext uri="{FF2B5EF4-FFF2-40B4-BE49-F238E27FC236}">
                <a16:creationId xmlns:a16="http://schemas.microsoft.com/office/drawing/2014/main" id="{0CBFE51A-27A3-402E-23DA-269D8A231119}"/>
              </a:ext>
            </a:extLst>
          </p:cNvPr>
          <p:cNvSpPr/>
          <p:nvPr/>
        </p:nvSpPr>
        <p:spPr>
          <a:xfrm>
            <a:off x="9093834" y="4005072"/>
            <a:ext cx="72000" cy="72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2" name="Grafik 41" descr="Ein Bild, das Design, Kunst enthält.&#10;&#10;Automatisch generierte Beschreibung">
            <a:extLst>
              <a:ext uri="{FF2B5EF4-FFF2-40B4-BE49-F238E27FC236}">
                <a16:creationId xmlns:a16="http://schemas.microsoft.com/office/drawing/2014/main" id="{B8EB45F3-B89A-D2E3-A1AD-A4B2CA97876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128" y="4787823"/>
            <a:ext cx="2880000" cy="1737521"/>
          </a:xfrm>
          <a:prstGeom prst="rect">
            <a:avLst/>
          </a:prstGeom>
          <a:ln>
            <a:noFill/>
          </a:ln>
        </p:spPr>
      </p:pic>
      <p:pic>
        <p:nvPicPr>
          <p:cNvPr id="44" name="Grafik 43" descr="Ein Bild, das Design, Kunst, Origami enthält.&#10;&#10;Automatisch generierte Beschreibung mit mittlerer Zuverlässigkeit">
            <a:extLst>
              <a:ext uri="{FF2B5EF4-FFF2-40B4-BE49-F238E27FC236}">
                <a16:creationId xmlns:a16="http://schemas.microsoft.com/office/drawing/2014/main" id="{EACB81AE-B809-1EC5-EC80-948F0A691672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891" y="4783969"/>
            <a:ext cx="2880000" cy="1737521"/>
          </a:xfrm>
          <a:prstGeom prst="rect">
            <a:avLst/>
          </a:prstGeom>
          <a:ln>
            <a:noFill/>
          </a:ln>
        </p:spPr>
      </p:pic>
      <p:pic>
        <p:nvPicPr>
          <p:cNvPr id="48" name="Grafik 47" descr="Ein Bild, das Design, Kunst enthält.&#10;&#10;Automatisch generierte Beschreibung">
            <a:extLst>
              <a:ext uri="{FF2B5EF4-FFF2-40B4-BE49-F238E27FC236}">
                <a16:creationId xmlns:a16="http://schemas.microsoft.com/office/drawing/2014/main" id="{16ABD8A5-A3A8-D43E-A67E-17909AE1BD7B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686" y="4783970"/>
            <a:ext cx="2880000" cy="1737521"/>
          </a:xfrm>
          <a:prstGeom prst="rect">
            <a:avLst/>
          </a:prstGeom>
          <a:ln>
            <a:noFill/>
          </a:ln>
        </p:spPr>
      </p:pic>
      <p:pic>
        <p:nvPicPr>
          <p:cNvPr id="50" name="Grafik 49" descr="Ein Bild, das Design, Kunst enthält.&#10;&#10;Automatisch generierte Beschreibung">
            <a:extLst>
              <a:ext uri="{FF2B5EF4-FFF2-40B4-BE49-F238E27FC236}">
                <a16:creationId xmlns:a16="http://schemas.microsoft.com/office/drawing/2014/main" id="{72067CAF-26F4-453B-2F9F-28599C96A304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0" y="4787822"/>
            <a:ext cx="2880000" cy="1737521"/>
          </a:xfrm>
          <a:prstGeom prst="rect">
            <a:avLst/>
          </a:prstGeom>
          <a:ln>
            <a:noFill/>
          </a:ln>
        </p:spPr>
      </p:pic>
      <p:sp>
        <p:nvSpPr>
          <p:cNvPr id="51" name="Ellipse 50">
            <a:extLst>
              <a:ext uri="{FF2B5EF4-FFF2-40B4-BE49-F238E27FC236}">
                <a16:creationId xmlns:a16="http://schemas.microsoft.com/office/drawing/2014/main" id="{1398426A-E4AA-2A9E-289B-E90927DBD8CB}"/>
              </a:ext>
            </a:extLst>
          </p:cNvPr>
          <p:cNvSpPr/>
          <p:nvPr/>
        </p:nvSpPr>
        <p:spPr>
          <a:xfrm>
            <a:off x="11427573" y="4002269"/>
            <a:ext cx="72000" cy="72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Ellipse 51">
            <a:extLst>
              <a:ext uri="{FF2B5EF4-FFF2-40B4-BE49-F238E27FC236}">
                <a16:creationId xmlns:a16="http://schemas.microsoft.com/office/drawing/2014/main" id="{E76F4073-DB7F-A324-5AAB-06680FCB06AA}"/>
              </a:ext>
            </a:extLst>
          </p:cNvPr>
          <p:cNvSpPr/>
          <p:nvPr/>
        </p:nvSpPr>
        <p:spPr>
          <a:xfrm>
            <a:off x="11560409" y="4002269"/>
            <a:ext cx="72000" cy="72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Ellipse 52">
            <a:extLst>
              <a:ext uri="{FF2B5EF4-FFF2-40B4-BE49-F238E27FC236}">
                <a16:creationId xmlns:a16="http://schemas.microsoft.com/office/drawing/2014/main" id="{1C8FE3A3-6AAE-11FC-BA54-CD7E6249F107}"/>
              </a:ext>
            </a:extLst>
          </p:cNvPr>
          <p:cNvSpPr/>
          <p:nvPr/>
        </p:nvSpPr>
        <p:spPr>
          <a:xfrm>
            <a:off x="11693245" y="4005072"/>
            <a:ext cx="72000" cy="72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Ellipse 62">
            <a:extLst>
              <a:ext uri="{FF2B5EF4-FFF2-40B4-BE49-F238E27FC236}">
                <a16:creationId xmlns:a16="http://schemas.microsoft.com/office/drawing/2014/main" id="{CCB03D66-B100-F490-CFF7-75596485601C}"/>
              </a:ext>
            </a:extLst>
          </p:cNvPr>
          <p:cNvSpPr/>
          <p:nvPr/>
        </p:nvSpPr>
        <p:spPr>
          <a:xfrm>
            <a:off x="479376" y="2025323"/>
            <a:ext cx="288032" cy="288032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Ellipse 64">
            <a:extLst>
              <a:ext uri="{FF2B5EF4-FFF2-40B4-BE49-F238E27FC236}">
                <a16:creationId xmlns:a16="http://schemas.microsoft.com/office/drawing/2014/main" id="{AD70E71C-B52A-5B2E-F73C-8CA0C0199713}"/>
              </a:ext>
            </a:extLst>
          </p:cNvPr>
          <p:cNvSpPr/>
          <p:nvPr/>
        </p:nvSpPr>
        <p:spPr>
          <a:xfrm>
            <a:off x="3212162" y="2033673"/>
            <a:ext cx="288032" cy="288032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Ellipse 65">
            <a:extLst>
              <a:ext uri="{FF2B5EF4-FFF2-40B4-BE49-F238E27FC236}">
                <a16:creationId xmlns:a16="http://schemas.microsoft.com/office/drawing/2014/main" id="{A517D07A-5989-5392-FA5B-F1EFA59BB0B1}"/>
              </a:ext>
            </a:extLst>
          </p:cNvPr>
          <p:cNvSpPr/>
          <p:nvPr/>
        </p:nvSpPr>
        <p:spPr>
          <a:xfrm>
            <a:off x="6135219" y="2025323"/>
            <a:ext cx="288032" cy="288032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Ellipse 66">
            <a:extLst>
              <a:ext uri="{FF2B5EF4-FFF2-40B4-BE49-F238E27FC236}">
                <a16:creationId xmlns:a16="http://schemas.microsoft.com/office/drawing/2014/main" id="{9C3A6B35-0301-A067-B4D2-0B4B753F0AF1}"/>
              </a:ext>
            </a:extLst>
          </p:cNvPr>
          <p:cNvSpPr/>
          <p:nvPr/>
        </p:nvSpPr>
        <p:spPr>
          <a:xfrm>
            <a:off x="9133235" y="2013187"/>
            <a:ext cx="288032" cy="288032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8" name="Ellipse 67">
            <a:extLst>
              <a:ext uri="{FF2B5EF4-FFF2-40B4-BE49-F238E27FC236}">
                <a16:creationId xmlns:a16="http://schemas.microsoft.com/office/drawing/2014/main" id="{75F44FE6-8550-D6CC-11CB-E1CA79DD14DC}"/>
              </a:ext>
            </a:extLst>
          </p:cNvPr>
          <p:cNvSpPr/>
          <p:nvPr/>
        </p:nvSpPr>
        <p:spPr>
          <a:xfrm>
            <a:off x="479376" y="3780690"/>
            <a:ext cx="288032" cy="288032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Ellipse 69">
            <a:extLst>
              <a:ext uri="{FF2B5EF4-FFF2-40B4-BE49-F238E27FC236}">
                <a16:creationId xmlns:a16="http://schemas.microsoft.com/office/drawing/2014/main" id="{C89A7301-5D1D-E05F-0346-816EB99D6280}"/>
              </a:ext>
            </a:extLst>
          </p:cNvPr>
          <p:cNvSpPr/>
          <p:nvPr/>
        </p:nvSpPr>
        <p:spPr>
          <a:xfrm>
            <a:off x="3212162" y="3789040"/>
            <a:ext cx="288032" cy="288032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Ellipse 70">
            <a:extLst>
              <a:ext uri="{FF2B5EF4-FFF2-40B4-BE49-F238E27FC236}">
                <a16:creationId xmlns:a16="http://schemas.microsoft.com/office/drawing/2014/main" id="{239FCD96-7144-75E1-6759-3BFB9C9F5E45}"/>
              </a:ext>
            </a:extLst>
          </p:cNvPr>
          <p:cNvSpPr/>
          <p:nvPr/>
        </p:nvSpPr>
        <p:spPr>
          <a:xfrm>
            <a:off x="6135219" y="3780690"/>
            <a:ext cx="288032" cy="288032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Ellipse 71">
            <a:extLst>
              <a:ext uri="{FF2B5EF4-FFF2-40B4-BE49-F238E27FC236}">
                <a16:creationId xmlns:a16="http://schemas.microsoft.com/office/drawing/2014/main" id="{17C064DD-C349-DD96-F2DC-852C92114AB5}"/>
              </a:ext>
            </a:extLst>
          </p:cNvPr>
          <p:cNvSpPr/>
          <p:nvPr/>
        </p:nvSpPr>
        <p:spPr>
          <a:xfrm>
            <a:off x="9133235" y="3768554"/>
            <a:ext cx="288032" cy="288032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3" name="Ellipse 72">
            <a:extLst>
              <a:ext uri="{FF2B5EF4-FFF2-40B4-BE49-F238E27FC236}">
                <a16:creationId xmlns:a16="http://schemas.microsoft.com/office/drawing/2014/main" id="{4B584E7F-65ED-3959-18CD-3B160EDF7CA7}"/>
              </a:ext>
            </a:extLst>
          </p:cNvPr>
          <p:cNvSpPr/>
          <p:nvPr/>
        </p:nvSpPr>
        <p:spPr>
          <a:xfrm>
            <a:off x="479376" y="5364866"/>
            <a:ext cx="288032" cy="288032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4" name="Ellipse 73">
            <a:extLst>
              <a:ext uri="{FF2B5EF4-FFF2-40B4-BE49-F238E27FC236}">
                <a16:creationId xmlns:a16="http://schemas.microsoft.com/office/drawing/2014/main" id="{74F77E44-5C13-9E5A-D5A7-C3EC696C2228}"/>
              </a:ext>
            </a:extLst>
          </p:cNvPr>
          <p:cNvSpPr/>
          <p:nvPr/>
        </p:nvSpPr>
        <p:spPr>
          <a:xfrm>
            <a:off x="3212162" y="5373216"/>
            <a:ext cx="288032" cy="288032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5" name="Ellipse 74">
            <a:extLst>
              <a:ext uri="{FF2B5EF4-FFF2-40B4-BE49-F238E27FC236}">
                <a16:creationId xmlns:a16="http://schemas.microsoft.com/office/drawing/2014/main" id="{693E3A7B-18A9-8F71-9861-F998D4B471EF}"/>
              </a:ext>
            </a:extLst>
          </p:cNvPr>
          <p:cNvSpPr/>
          <p:nvPr/>
        </p:nvSpPr>
        <p:spPr>
          <a:xfrm>
            <a:off x="6135219" y="5364866"/>
            <a:ext cx="288032" cy="288032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6" name="Ellipse 75">
            <a:extLst>
              <a:ext uri="{FF2B5EF4-FFF2-40B4-BE49-F238E27FC236}">
                <a16:creationId xmlns:a16="http://schemas.microsoft.com/office/drawing/2014/main" id="{4F5F109F-F39A-875E-3CAE-D366DCEA7162}"/>
              </a:ext>
            </a:extLst>
          </p:cNvPr>
          <p:cNvSpPr/>
          <p:nvPr/>
        </p:nvSpPr>
        <p:spPr>
          <a:xfrm>
            <a:off x="9133235" y="5352730"/>
            <a:ext cx="288032" cy="288032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6447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2" grpId="0" animBg="1"/>
      <p:bldP spid="23" grpId="0" animBg="1"/>
      <p:bldP spid="24" grpId="0" animBg="1"/>
      <p:bldP spid="32" grpId="0" animBg="1"/>
      <p:bldP spid="33" grpId="0" animBg="1"/>
      <p:bldP spid="34" grpId="0" animBg="1"/>
      <p:bldP spid="51" grpId="0" animBg="1"/>
      <p:bldP spid="52" grpId="0" animBg="1"/>
      <p:bldP spid="53" grpId="0" animBg="1"/>
      <p:bldP spid="63" grpId="0" animBg="1"/>
      <p:bldP spid="65" grpId="0" animBg="1"/>
      <p:bldP spid="66" grpId="0" animBg="1"/>
      <p:bldP spid="67" grpId="0" animBg="1"/>
      <p:bldP spid="68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</p:bldLst>
  </p:timing>
</p:sld>
</file>

<file path=ppt/theme/theme1.xml><?xml version="1.0" encoding="utf-8"?>
<a:theme xmlns:a="http://schemas.openxmlformats.org/drawingml/2006/main" name="HSU">
  <a:themeElements>
    <a:clrScheme name="Standard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tandard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HSU">
  <a:themeElements>
    <a:clrScheme name="Standard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tandard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Mastervorlage</Template>
  <TotalTime>0</TotalTime>
  <Words>505</Words>
  <Application>Microsoft Office PowerPoint</Application>
  <PresentationFormat>Breitbild</PresentationFormat>
  <Paragraphs>100</Paragraphs>
  <Slides>14</Slides>
  <Notes>3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Wingdings</vt:lpstr>
      <vt:lpstr>HSU</vt:lpstr>
      <vt:lpstr>1_HSU</vt:lpstr>
      <vt:lpstr>Prävention von Verpressanker-Kollisionen mithilfe räumlicher Informationsmodelle</vt:lpstr>
      <vt:lpstr>Problemstellung</vt:lpstr>
      <vt:lpstr>Problemstellung</vt:lpstr>
      <vt:lpstr>Hintergrund</vt:lpstr>
      <vt:lpstr>BIM Modellierung mit Toleranzkörpern </vt:lpstr>
      <vt:lpstr>BIM Modellierung mit Toleranzkörpern</vt:lpstr>
      <vt:lpstr>Automatisierung der Kollisionsbereinigung</vt:lpstr>
      <vt:lpstr>Automatisierung der Kollisionsbereinigung</vt:lpstr>
      <vt:lpstr>Automatisierung der Kollisionsbereinigung</vt:lpstr>
      <vt:lpstr>Automatisierung der Kollisionsbereinigung Mögliche Anpassungen</vt:lpstr>
      <vt:lpstr>Automatisierung der Kollisionsbereinigung Einfluss Reihenfolge der Ankeranpassung</vt:lpstr>
      <vt:lpstr>Automatisierung der Kollisionsbereinigung Implementierungsdetails</vt:lpstr>
      <vt:lpstr>Fazit und Ausblick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Bodendynamik</dc:title>
  <dc:creator>S_Henke</dc:creator>
  <cp:lastModifiedBy>Johannes Beck</cp:lastModifiedBy>
  <cp:revision>495</cp:revision>
  <dcterms:created xsi:type="dcterms:W3CDTF">2019-04-11T11:48:11Z</dcterms:created>
  <dcterms:modified xsi:type="dcterms:W3CDTF">2025-03-06T09:21:52Z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fd2079b-6d85-4185-8122-5cca51dad164_Enabled">
    <vt:lpwstr>true</vt:lpwstr>
  </property>
  <property fmtid="{D5CDD505-2E9C-101B-9397-08002B2CF9AE}" pid="3" name="MSIP_Label_8fd2079b-6d85-4185-8122-5cca51dad164_SetDate">
    <vt:lpwstr>2024-11-05T14:51:04Z</vt:lpwstr>
  </property>
  <property fmtid="{D5CDD505-2E9C-101B-9397-08002B2CF9AE}" pid="4" name="MSIP_Label_8fd2079b-6d85-4185-8122-5cca51dad164_Method">
    <vt:lpwstr>Standard</vt:lpwstr>
  </property>
  <property fmtid="{D5CDD505-2E9C-101B-9397-08002B2CF9AE}" pid="5" name="MSIP_Label_8fd2079b-6d85-4185-8122-5cca51dad164_Name">
    <vt:lpwstr>Öffentlich</vt:lpwstr>
  </property>
  <property fmtid="{D5CDD505-2E9C-101B-9397-08002B2CF9AE}" pid="6" name="MSIP_Label_8fd2079b-6d85-4185-8122-5cca51dad164_SiteId">
    <vt:lpwstr>5832f73f-b0fa-45a0-80d9-7e32bd7fa822</vt:lpwstr>
  </property>
  <property fmtid="{D5CDD505-2E9C-101B-9397-08002B2CF9AE}" pid="7" name="MSIP_Label_8fd2079b-6d85-4185-8122-5cca51dad164_ActionId">
    <vt:lpwstr>9be17d1e-00c9-44c0-adbd-1048d9cdfd19</vt:lpwstr>
  </property>
  <property fmtid="{D5CDD505-2E9C-101B-9397-08002B2CF9AE}" pid="8" name="MSIP_Label_8fd2079b-6d85-4185-8122-5cca51dad164_ContentBits">
    <vt:lpwstr>0</vt:lpwstr>
  </property>
</Properties>
</file>

<file path=docProps/thumbnail.jpeg>
</file>